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Lst>
  <p:notesMasterIdLst>
    <p:notesMasterId r:id="rId36"/>
  </p:notesMasterIdLst>
  <p:handoutMasterIdLst>
    <p:handoutMasterId r:id="rId37"/>
  </p:handoutMasterIdLst>
  <p:sldIdLst>
    <p:sldId id="274" r:id="rId5"/>
    <p:sldId id="262" r:id="rId6"/>
    <p:sldId id="294" r:id="rId7"/>
    <p:sldId id="260" r:id="rId8"/>
    <p:sldId id="292" r:id="rId9"/>
    <p:sldId id="289" r:id="rId10"/>
    <p:sldId id="290" r:id="rId11"/>
    <p:sldId id="291" r:id="rId12"/>
    <p:sldId id="266" r:id="rId13"/>
    <p:sldId id="280" r:id="rId14"/>
    <p:sldId id="276" r:id="rId15"/>
    <p:sldId id="298" r:id="rId16"/>
    <p:sldId id="281" r:id="rId17"/>
    <p:sldId id="282" r:id="rId18"/>
    <p:sldId id="264" r:id="rId19"/>
    <p:sldId id="284" r:id="rId20"/>
    <p:sldId id="265" r:id="rId21"/>
    <p:sldId id="256" r:id="rId22"/>
    <p:sldId id="263" r:id="rId23"/>
    <p:sldId id="275" r:id="rId24"/>
    <p:sldId id="279" r:id="rId25"/>
    <p:sldId id="283" r:id="rId26"/>
    <p:sldId id="285" r:id="rId27"/>
    <p:sldId id="286" r:id="rId28"/>
    <p:sldId id="287" r:id="rId29"/>
    <p:sldId id="259" r:id="rId30"/>
    <p:sldId id="288" r:id="rId31"/>
    <p:sldId id="295" r:id="rId32"/>
    <p:sldId id="297" r:id="rId33"/>
    <p:sldId id="296" r:id="rId34"/>
    <p:sldId id="271"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userDrawn="1">
          <p15:clr>
            <a:srgbClr val="A4A3A4"/>
          </p15:clr>
        </p15:guide>
        <p15:guide id="2" pos="28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33ED97-3FA1-94C6-35DA-5B8C8C1C80BC}" name="Smeenk, Nicole (ECY)" initials="NS" userId="S::nsme461@ecy.wa.gov::f01cf6d0-9c4e-4b4c-9ed4-faaa6ed0c68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BF57"/>
    <a:srgbClr val="77E64C"/>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A38C02-F4E8-4828-866F-50AD13EBC102}" v="2" dt="2025-05-19T15:49:08.144"/>
    <p1510:client id="{91B1593B-94CF-191A-7ADB-AD6624A00B82}" v="20" dt="2025-05-19T15:47:40.2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94" y="62"/>
      </p:cViewPr>
      <p:guideLst>
        <p:guide orient="horz" pos="864"/>
        <p:guide pos="28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449E05-D3F4-4DA9-8B28-B06D95EC356C}" type="datetimeFigureOut">
              <a:rPr lang="en-US" smtClean="0"/>
              <a:t>5/20/2025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2694DE-2706-4A6A-9FA4-3FF60366EF6D}" type="slidenum">
              <a:rPr lang="en-US" smtClean="0"/>
              <a:t>‹#›</a:t>
            </a:fld>
            <a:endParaRPr lang="en-US"/>
          </a:p>
        </p:txBody>
      </p:sp>
    </p:spTree>
    <p:extLst>
      <p:ext uri="{BB962C8B-B14F-4D97-AF65-F5344CB8AC3E}">
        <p14:creationId xmlns:p14="http://schemas.microsoft.com/office/powerpoint/2010/main" val="50157240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1371F5-6FDB-45CF-8B51-7150C9623C2F}" type="datetimeFigureOut">
              <a:rPr lang="en-US" smtClean="0"/>
              <a:t>5/20/2025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8868D1-8D74-44CF-B636-71010629075B}" type="slidenum">
              <a:rPr lang="en-US" smtClean="0"/>
              <a:t>‹#›</a:t>
            </a:fld>
            <a:endParaRPr lang="en-US"/>
          </a:p>
        </p:txBody>
      </p:sp>
    </p:spTree>
    <p:extLst>
      <p:ext uri="{BB962C8B-B14F-4D97-AF65-F5344CB8AC3E}">
        <p14:creationId xmlns:p14="http://schemas.microsoft.com/office/powerpoint/2010/main" val="1671746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REVISED</a:t>
            </a:r>
            <a:r>
              <a:rPr lang="en-US" baseline="0"/>
              <a:t> 11/16/2022 - AJ</a:t>
            </a:r>
            <a:endParaRPr lang="en-US"/>
          </a:p>
        </p:txBody>
      </p:sp>
      <p:sp>
        <p:nvSpPr>
          <p:cNvPr id="4" name="Slide Number Placeholder 3"/>
          <p:cNvSpPr>
            <a:spLocks noGrp="1"/>
          </p:cNvSpPr>
          <p:nvPr>
            <p:ph type="sldNum" sz="quarter" idx="10"/>
          </p:nvPr>
        </p:nvSpPr>
        <p:spPr/>
        <p:txBody>
          <a:bodyPr/>
          <a:lstStyle/>
          <a:p>
            <a:fld id="{D98868D1-8D74-44CF-B636-71010629075B}" type="slidenum">
              <a:rPr lang="en-US" smtClean="0"/>
              <a:t>18</a:t>
            </a:fld>
            <a:endParaRPr lang="en-US"/>
          </a:p>
        </p:txBody>
      </p:sp>
    </p:spTree>
    <p:extLst>
      <p:ext uri="{BB962C8B-B14F-4D97-AF65-F5344CB8AC3E}">
        <p14:creationId xmlns:p14="http://schemas.microsoft.com/office/powerpoint/2010/main" val="3852235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Option 1">
    <p:spTree>
      <p:nvGrpSpPr>
        <p:cNvPr id="1" name=""/>
        <p:cNvGrpSpPr/>
        <p:nvPr/>
      </p:nvGrpSpPr>
      <p:grpSpPr>
        <a:xfrm>
          <a:off x="0" y="0"/>
          <a:ext cx="0" cy="0"/>
          <a:chOff x="0" y="0"/>
          <a:chExt cx="0" cy="0"/>
        </a:xfrm>
      </p:grpSpPr>
      <p:sp>
        <p:nvSpPr>
          <p:cNvPr id="2" name="Title 1"/>
          <p:cNvSpPr>
            <a:spLocks noGrp="1"/>
          </p:cNvSpPr>
          <p:nvPr>
            <p:ph type="ctrTitle"/>
          </p:nvPr>
        </p:nvSpPr>
        <p:spPr>
          <a:xfrm>
            <a:off x="2193552" y="4032775"/>
            <a:ext cx="6264648" cy="901388"/>
          </a:xfrm>
        </p:spPr>
        <p:txBody>
          <a:bodyPr anchor="b">
            <a:normAutofit/>
          </a:bodyPr>
          <a:lstStyle>
            <a:lvl1pPr algn="l">
              <a:defRPr lang="en-US" dirty="0"/>
            </a:lvl1pPr>
          </a:lstStyle>
          <a:p>
            <a:r>
              <a:rPr lang="en-US"/>
              <a:t>Click to edit Master title style</a:t>
            </a:r>
          </a:p>
        </p:txBody>
      </p:sp>
      <p:sp>
        <p:nvSpPr>
          <p:cNvPr id="3" name="Subtitle 2"/>
          <p:cNvSpPr>
            <a:spLocks noGrp="1"/>
          </p:cNvSpPr>
          <p:nvPr>
            <p:ph type="subTitle" idx="1"/>
          </p:nvPr>
        </p:nvSpPr>
        <p:spPr>
          <a:xfrm>
            <a:off x="2193551" y="4934163"/>
            <a:ext cx="6264649" cy="1039853"/>
          </a:xfrm>
        </p:spPr>
        <p:txBody>
          <a:bodyPr>
            <a:normAutofit/>
          </a:bodyPr>
          <a:lstStyle>
            <a:lvl1pPr marL="0" indent="0" algn="l">
              <a:buNone/>
              <a:defRPr lang="en-US"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4574BA-3DF4-47C3-8BF2-CDD945C99436}" type="datetime1">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75850-B71D-490D-965C-ED6AE5531855}" type="slidenum">
              <a:rPr lang="en-US" smtClean="0"/>
              <a:t>‹#›</a:t>
            </a:fld>
            <a:endParaRPr lang="en-US"/>
          </a:p>
        </p:txBody>
      </p:sp>
      <p:sp>
        <p:nvSpPr>
          <p:cNvPr id="11" name="Rectangle 10"/>
          <p:cNvSpPr/>
          <p:nvPr userDrawn="1"/>
        </p:nvSpPr>
        <p:spPr>
          <a:xfrm>
            <a:off x="0" y="7"/>
            <a:ext cx="2286000" cy="2148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descr="Washington Department of Ecology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17901" y="4170688"/>
            <a:ext cx="1243850" cy="1443974"/>
          </a:xfrm>
          <a:prstGeom prst="rect">
            <a:avLst/>
          </a:prstGeom>
        </p:spPr>
      </p:pic>
    </p:spTree>
    <p:extLst>
      <p:ext uri="{BB962C8B-B14F-4D97-AF65-F5344CB8AC3E}">
        <p14:creationId xmlns:p14="http://schemas.microsoft.com/office/powerpoint/2010/main" val="1317655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1" y="2921000"/>
            <a:ext cx="6350000" cy="553104"/>
          </a:xfrm>
        </p:spPr>
        <p:txBody>
          <a:bodyPr anchor="b">
            <a:normAutofit/>
          </a:bodyPr>
          <a:lstStyle>
            <a:lvl1pPr algn="l">
              <a:defRPr sz="2800"/>
            </a:lvl1pPr>
          </a:lstStyle>
          <a:p>
            <a:r>
              <a:rPr lang="en-US"/>
              <a:t>ADA Accessibility</a:t>
            </a:r>
          </a:p>
        </p:txBody>
      </p:sp>
      <p:sp>
        <p:nvSpPr>
          <p:cNvPr id="4" name="Date Placeholder 3"/>
          <p:cNvSpPr>
            <a:spLocks noGrp="1"/>
          </p:cNvSpPr>
          <p:nvPr>
            <p:ph type="dt" sz="half" idx="10"/>
          </p:nvPr>
        </p:nvSpPr>
        <p:spPr/>
        <p:txBody>
          <a:bodyPr/>
          <a:lstStyle/>
          <a:p>
            <a:fld id="{F24574BA-3DF4-47C3-8BF2-CDD945C99436}" type="datetime1">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75850-B71D-490D-965C-ED6AE5531855}" type="slidenum">
              <a:rPr lang="en-US" smtClean="0"/>
              <a:t>‹#›</a:t>
            </a:fld>
            <a:endParaRPr lang="en-US"/>
          </a:p>
        </p:txBody>
      </p:sp>
      <p:sp>
        <p:nvSpPr>
          <p:cNvPr id="14" name="Rectangle 13"/>
          <p:cNvSpPr/>
          <p:nvPr userDrawn="1"/>
        </p:nvSpPr>
        <p:spPr>
          <a:xfrm>
            <a:off x="0" y="1"/>
            <a:ext cx="2286000" cy="2148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Content Placeholder 2">
            <a:extLst>
              <a:ext uri="{FF2B5EF4-FFF2-40B4-BE49-F238E27FC236}">
                <a16:creationId xmlns:a16="http://schemas.microsoft.com/office/drawing/2014/main" id="{21F89ED9-E10A-DEC4-8127-19222C1F695F}"/>
              </a:ext>
            </a:extLst>
          </p:cNvPr>
          <p:cNvSpPr>
            <a:spLocks noGrp="1"/>
          </p:cNvSpPr>
          <p:nvPr>
            <p:ph idx="1"/>
          </p:nvPr>
        </p:nvSpPr>
        <p:spPr>
          <a:xfrm>
            <a:off x="457200" y="3474105"/>
            <a:ext cx="6350000" cy="2596496"/>
          </a:xfrm>
        </p:spPr>
        <p:txBody>
          <a:bodyPr>
            <a:normAutofit/>
          </a:bodyPr>
          <a:lstStyle>
            <a:lvl1pPr marL="0" indent="0">
              <a:buNone/>
              <a:defRPr sz="2800"/>
            </a:lvl1pPr>
            <a:lvl2pPr marL="342900" indent="0">
              <a:buNone/>
              <a:defRPr/>
            </a:lvl2pPr>
            <a:lvl3pPr marL="685800" indent="0">
              <a:buNone/>
              <a:defRPr/>
            </a:lvl3pPr>
            <a:lvl4pPr marL="1028700" indent="0">
              <a:buNone/>
              <a:defRPr/>
            </a:lvl4pPr>
            <a:lvl5pPr marL="1371600" indent="0">
              <a:buNone/>
              <a:defRPr/>
            </a:lvl5pPr>
          </a:lstStyle>
          <a:p>
            <a:pPr lvl="0"/>
            <a:endParaRPr lang="en-US"/>
          </a:p>
        </p:txBody>
      </p:sp>
    </p:spTree>
    <p:extLst>
      <p:ext uri="{BB962C8B-B14F-4D97-AF65-F5344CB8AC3E}">
        <p14:creationId xmlns:p14="http://schemas.microsoft.com/office/powerpoint/2010/main" val="2837540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with Photo">
    <p:spTree>
      <p:nvGrpSpPr>
        <p:cNvPr id="1" name=""/>
        <p:cNvGrpSpPr/>
        <p:nvPr/>
      </p:nvGrpSpPr>
      <p:grpSpPr>
        <a:xfrm>
          <a:off x="0" y="0"/>
          <a:ext cx="0" cy="0"/>
          <a:chOff x="0" y="0"/>
          <a:chExt cx="0" cy="0"/>
        </a:xfrm>
      </p:grpSpPr>
      <p:sp>
        <p:nvSpPr>
          <p:cNvPr id="2" name="Title 1"/>
          <p:cNvSpPr>
            <a:spLocks noGrp="1"/>
          </p:cNvSpPr>
          <p:nvPr>
            <p:ph type="title"/>
          </p:nvPr>
        </p:nvSpPr>
        <p:spPr>
          <a:xfrm>
            <a:off x="461686" y="683918"/>
            <a:ext cx="5134997" cy="1141707"/>
          </a:xfrm>
        </p:spPr>
        <p:txBody>
          <a:bodyPr/>
          <a:lstStyle/>
          <a:p>
            <a:r>
              <a:rPr lang="en-US"/>
              <a:t>Click to edit Master title style</a:t>
            </a:r>
          </a:p>
        </p:txBody>
      </p:sp>
      <p:sp>
        <p:nvSpPr>
          <p:cNvPr id="3" name="Content Placeholder 2"/>
          <p:cNvSpPr>
            <a:spLocks noGrp="1"/>
          </p:cNvSpPr>
          <p:nvPr>
            <p:ph sz="half" idx="1"/>
          </p:nvPr>
        </p:nvSpPr>
        <p:spPr>
          <a:xfrm>
            <a:off x="461682" y="1825625"/>
            <a:ext cx="5134998"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3"/>
          </p:nvPr>
        </p:nvSpPr>
        <p:spPr>
          <a:xfrm>
            <a:off x="5700067" y="0"/>
            <a:ext cx="3443934" cy="6858000"/>
          </a:xfrm>
          <a:solidFill>
            <a:schemeClr val="bg1">
              <a:lumMod val="95000"/>
            </a:schemeClr>
          </a:solidFill>
        </p:spPr>
        <p:txBody>
          <a:bodyPr/>
          <a:lstStyle/>
          <a:p>
            <a:endParaRPr lang="en-US"/>
          </a:p>
        </p:txBody>
      </p:sp>
      <p:sp>
        <p:nvSpPr>
          <p:cNvPr id="5" name="Date Placeholder 4"/>
          <p:cNvSpPr>
            <a:spLocks noGrp="1"/>
          </p:cNvSpPr>
          <p:nvPr>
            <p:ph type="dt" sz="half" idx="10"/>
          </p:nvPr>
        </p:nvSpPr>
        <p:spPr/>
        <p:txBody>
          <a:bodyPr/>
          <a:lstStyle/>
          <a:p>
            <a:fld id="{2034D1F8-A36D-498A-9300-4D61564B1F0D}" type="datetime1">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275850-B71D-490D-965C-ED6AE5531855}" type="slidenum">
              <a:rPr lang="en-US" smtClean="0"/>
              <a:t>‹#›</a:t>
            </a:fld>
            <a:endParaRPr lang="en-US"/>
          </a:p>
        </p:txBody>
      </p:sp>
    </p:spTree>
    <p:extLst>
      <p:ext uri="{BB962C8B-B14F-4D97-AF65-F5344CB8AC3E}">
        <p14:creationId xmlns:p14="http://schemas.microsoft.com/office/powerpoint/2010/main" val="145782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6" name="Rectangle 5"/>
          <p:cNvSpPr/>
          <p:nvPr userDrawn="1"/>
        </p:nvSpPr>
        <p:spPr>
          <a:xfrm>
            <a:off x="3" y="0"/>
            <a:ext cx="349884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196439" y="919001"/>
            <a:ext cx="3124611" cy="3689765"/>
          </a:xfrm>
        </p:spPr>
        <p:txBody>
          <a:bodyPr anchor="t"/>
          <a:lstStyle>
            <a:lvl1pPr>
              <a:defRPr>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53606CA5-F65B-4B8E-AD15-BB02E8258AE5}" type="datetime1">
              <a:rPr lang="en-US" smtClean="0"/>
              <a:t>5/20/2025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275850-B71D-490D-965C-ED6AE5531855}" type="slidenum">
              <a:rPr lang="en-US" smtClean="0"/>
              <a:pPr/>
              <a:t>‹#›</a:t>
            </a:fld>
            <a:endParaRPr lang="en-US"/>
          </a:p>
        </p:txBody>
      </p:sp>
      <p:pic>
        <p:nvPicPr>
          <p:cNvPr id="7" name="Picture 6" descr="Washington Department of Ecology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59133" y="365126"/>
            <a:ext cx="1479728" cy="384174"/>
          </a:xfrm>
          <a:prstGeom prst="rect">
            <a:avLst/>
          </a:prstGeom>
        </p:spPr>
      </p:pic>
    </p:spTree>
    <p:extLst>
      <p:ext uri="{BB962C8B-B14F-4D97-AF65-F5344CB8AC3E}">
        <p14:creationId xmlns:p14="http://schemas.microsoft.com/office/powerpoint/2010/main" val="1285558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lor Block">
    <p:spTree>
      <p:nvGrpSpPr>
        <p:cNvPr id="1" name=""/>
        <p:cNvGrpSpPr/>
        <p:nvPr/>
      </p:nvGrpSpPr>
      <p:grpSpPr>
        <a:xfrm>
          <a:off x="0" y="0"/>
          <a:ext cx="0" cy="0"/>
          <a:chOff x="0" y="0"/>
          <a:chExt cx="0" cy="0"/>
        </a:xfrm>
      </p:grpSpPr>
      <p:sp>
        <p:nvSpPr>
          <p:cNvPr id="4" name="Rectangle 3"/>
          <p:cNvSpPr/>
          <p:nvPr userDrawn="1"/>
        </p:nvSpPr>
        <p:spPr>
          <a:xfrm>
            <a:off x="-2" y="0"/>
            <a:ext cx="349885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lumMod val="20000"/>
                  <a:lumOff val="80000"/>
                </a:schemeClr>
              </a:solidFill>
            </a:endParaRPr>
          </a:p>
        </p:txBody>
      </p:sp>
      <p:sp>
        <p:nvSpPr>
          <p:cNvPr id="2" name="Title 1"/>
          <p:cNvSpPr>
            <a:spLocks noGrp="1"/>
          </p:cNvSpPr>
          <p:nvPr>
            <p:ph type="title"/>
          </p:nvPr>
        </p:nvSpPr>
        <p:spPr>
          <a:xfrm>
            <a:off x="251085" y="689247"/>
            <a:ext cx="3025515" cy="5479506"/>
          </a:xfrm>
        </p:spPr>
        <p:txBody>
          <a:bodyPr anchor="ct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3632200" y="881090"/>
            <a:ext cx="5025788" cy="5095827"/>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34D1F8-A36D-498A-9300-4D61564B1F0D}" type="datetime1">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275850-B71D-490D-965C-ED6AE5531855}" type="slidenum">
              <a:rPr lang="en-US" smtClean="0"/>
              <a:t>‹#›</a:t>
            </a:fld>
            <a:endParaRPr lang="en-US"/>
          </a:p>
        </p:txBody>
      </p:sp>
      <p:pic>
        <p:nvPicPr>
          <p:cNvPr id="8" name="Picture 7" descr="Washington Department of Ecology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59133" y="365126"/>
            <a:ext cx="1479728" cy="384174"/>
          </a:xfrm>
          <a:prstGeom prst="rect">
            <a:avLst/>
          </a:prstGeom>
        </p:spPr>
      </p:pic>
    </p:spTree>
    <p:extLst>
      <p:ext uri="{BB962C8B-B14F-4D97-AF65-F5344CB8AC3E}">
        <p14:creationId xmlns:p14="http://schemas.microsoft.com/office/powerpoint/2010/main" val="1427442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ransition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57204" y="2623731"/>
            <a:ext cx="7015250" cy="805270"/>
          </a:xfrm>
        </p:spPr>
        <p:txBody>
          <a:bodyPr>
            <a:normAutofit/>
          </a:bodyPr>
          <a:lstStyle>
            <a:lvl1pPr algn="l">
              <a:defRPr sz="4000">
                <a:solidFill>
                  <a:schemeClr val="bg1"/>
                </a:solidFill>
                <a:latin typeface="+mj-lt"/>
              </a:defRPr>
            </a:lvl1pPr>
          </a:lstStyle>
          <a:p>
            <a:r>
              <a:rPr lang="en-US"/>
              <a:t>Click to edit Master title style</a:t>
            </a:r>
          </a:p>
        </p:txBody>
      </p:sp>
      <p:sp>
        <p:nvSpPr>
          <p:cNvPr id="8" name="Text Placeholder 10"/>
          <p:cNvSpPr>
            <a:spLocks noGrp="1"/>
          </p:cNvSpPr>
          <p:nvPr>
            <p:ph type="body" sz="quarter" idx="13"/>
          </p:nvPr>
        </p:nvSpPr>
        <p:spPr>
          <a:xfrm>
            <a:off x="489347" y="3429000"/>
            <a:ext cx="5998816" cy="572228"/>
          </a:xfrm>
        </p:spPr>
        <p:txBody>
          <a:bodyPr/>
          <a:lstStyle>
            <a:lvl1pPr marL="0" indent="0">
              <a:buNone/>
              <a:defRPr>
                <a:solidFill>
                  <a:schemeClr val="bg1"/>
                </a:solidFill>
              </a:defRPr>
            </a:lvl1pPr>
          </a:lstStyle>
          <a:p>
            <a:pPr lvl="0"/>
            <a:endParaRPr lang="en-US"/>
          </a:p>
        </p:txBody>
      </p:sp>
      <p:sp>
        <p:nvSpPr>
          <p:cNvPr id="3" name="Date Placeholder 2"/>
          <p:cNvSpPr>
            <a:spLocks noGrp="1"/>
          </p:cNvSpPr>
          <p:nvPr>
            <p:ph type="dt" sz="half" idx="10"/>
          </p:nvPr>
        </p:nvSpPr>
        <p:spPr/>
        <p:txBody>
          <a:bodyPr/>
          <a:lstStyle>
            <a:lvl1pPr>
              <a:defRPr>
                <a:solidFill>
                  <a:schemeClr val="bg1"/>
                </a:solidFill>
              </a:defRPr>
            </a:lvl1pPr>
          </a:lstStyle>
          <a:p>
            <a:fld id="{53606CA5-F65B-4B8E-AD15-BB02E8258AE5}" type="datetime1">
              <a:rPr lang="en-US" smtClean="0"/>
              <a:pPr/>
              <a:t>5/20/2025</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F275850-B71D-490D-965C-ED6AE5531855}" type="slidenum">
              <a:rPr lang="en-US" smtClean="0"/>
              <a:pPr/>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9347" y="1736939"/>
            <a:ext cx="1030806" cy="711845"/>
          </a:xfrm>
          <a:prstGeom prst="rect">
            <a:avLst/>
          </a:prstGeom>
        </p:spPr>
      </p:pic>
    </p:spTree>
    <p:extLst>
      <p:ext uri="{BB962C8B-B14F-4D97-AF65-F5344CB8AC3E}">
        <p14:creationId xmlns:p14="http://schemas.microsoft.com/office/powerpoint/2010/main" val="1109249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Mission and Vision">
    <p:spTree>
      <p:nvGrpSpPr>
        <p:cNvPr id="1" name=""/>
        <p:cNvGrpSpPr/>
        <p:nvPr/>
      </p:nvGrpSpPr>
      <p:grpSpPr>
        <a:xfrm>
          <a:off x="0" y="0"/>
          <a:ext cx="0" cy="0"/>
          <a:chOff x="0" y="0"/>
          <a:chExt cx="0" cy="0"/>
        </a:xfrm>
      </p:grpSpPr>
      <p:pic>
        <p:nvPicPr>
          <p:cNvPr id="7" name="Picture 6" descr="Blue ripples in water"/>
          <p:cNvPicPr>
            <a:picLocks noChangeAspect="1"/>
          </p:cNvPicPr>
          <p:nvPr userDrawn="1"/>
        </p:nvPicPr>
        <p:blipFill rotWithShape="1">
          <a:blip r:embed="rId2" cstate="print">
            <a:extLst>
              <a:ext uri="{28A0092B-C50C-407E-A947-70E740481C1C}">
                <a14:useLocalDpi xmlns:a14="http://schemas.microsoft.com/office/drawing/2010/main"/>
              </a:ext>
            </a:extLst>
          </a:blip>
          <a:srcRect l="-47"/>
          <a:stretch/>
        </p:blipFill>
        <p:spPr>
          <a:xfrm>
            <a:off x="-4207" y="-22439"/>
            <a:ext cx="9152965" cy="3214424"/>
          </a:xfrm>
          <a:prstGeom prst="rect">
            <a:avLst/>
          </a:prstGeom>
        </p:spPr>
      </p:pic>
      <p:sp>
        <p:nvSpPr>
          <p:cNvPr id="2" name="Title 1"/>
          <p:cNvSpPr>
            <a:spLocks noGrp="1"/>
          </p:cNvSpPr>
          <p:nvPr>
            <p:ph type="title"/>
          </p:nvPr>
        </p:nvSpPr>
        <p:spPr>
          <a:xfrm>
            <a:off x="196436" y="918995"/>
            <a:ext cx="8763788" cy="1836158"/>
          </a:xfrm>
        </p:spPr>
        <p:txBody>
          <a:bodyPr anchor="b"/>
          <a:lstStyle>
            <a:lvl1pPr algn="ctr">
              <a:defRPr>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53606CA5-F65B-4B8E-AD15-BB02E8258AE5}" type="datetime1">
              <a:rPr lang="en-US" smtClean="0"/>
              <a:t>5/20/2025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275850-B71D-490D-965C-ED6AE5531855}" type="slidenum">
              <a:rPr lang="en-US" smtClean="0"/>
              <a:pPr/>
              <a:t>‹#›</a:t>
            </a:fld>
            <a:endParaRPr lang="en-US"/>
          </a:p>
        </p:txBody>
      </p:sp>
    </p:spTree>
    <p:extLst>
      <p:ext uri="{BB962C8B-B14F-4D97-AF65-F5344CB8AC3E}">
        <p14:creationId xmlns:p14="http://schemas.microsoft.com/office/powerpoint/2010/main" val="4148609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ar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6"/>
            <a:ext cx="8281660" cy="1170827"/>
          </a:xfrm>
        </p:spPr>
        <p:txBody>
          <a:bodyPr/>
          <a:lstStyle/>
          <a:p>
            <a:r>
              <a:rPr lang="en-US"/>
              <a:t>Click to edit Master title style</a:t>
            </a:r>
          </a:p>
        </p:txBody>
      </p:sp>
      <p:sp>
        <p:nvSpPr>
          <p:cNvPr id="8" name="Content Placeholder 2"/>
          <p:cNvSpPr>
            <a:spLocks noGrp="1"/>
          </p:cNvSpPr>
          <p:nvPr>
            <p:ph idx="1"/>
          </p:nvPr>
        </p:nvSpPr>
        <p:spPr>
          <a:xfrm>
            <a:off x="461686" y="1535953"/>
            <a:ext cx="8177639" cy="756818"/>
          </a:xfrm>
        </p:spPr>
        <p:txBody>
          <a:bodyPr/>
          <a:lstStyle>
            <a:lvl1pPr marL="0" indent="0">
              <a:buNone/>
              <a:defRPr/>
            </a:lvl1pPr>
          </a:lstStyle>
          <a:p>
            <a:pPr lvl="0"/>
            <a:r>
              <a:rPr lang="en-US"/>
              <a:t>Edit Master text styles</a:t>
            </a:r>
          </a:p>
        </p:txBody>
      </p:sp>
      <p:sp>
        <p:nvSpPr>
          <p:cNvPr id="7" name="Chart Placeholder 6"/>
          <p:cNvSpPr>
            <a:spLocks noGrp="1"/>
          </p:cNvSpPr>
          <p:nvPr>
            <p:ph type="chart" sz="quarter" idx="13"/>
          </p:nvPr>
        </p:nvSpPr>
        <p:spPr>
          <a:xfrm>
            <a:off x="461965" y="2292350"/>
            <a:ext cx="8177213" cy="3925888"/>
          </a:xfrm>
        </p:spPr>
        <p:txBody>
          <a:bodyPr/>
          <a:lstStyle/>
          <a:p>
            <a:endParaRPr lang="en-US"/>
          </a:p>
        </p:txBody>
      </p:sp>
      <p:sp>
        <p:nvSpPr>
          <p:cNvPr id="3" name="Date Placeholder 2"/>
          <p:cNvSpPr>
            <a:spLocks noGrp="1"/>
          </p:cNvSpPr>
          <p:nvPr>
            <p:ph type="dt" sz="half" idx="10"/>
          </p:nvPr>
        </p:nvSpPr>
        <p:spPr/>
        <p:txBody>
          <a:bodyPr/>
          <a:lstStyle/>
          <a:p>
            <a:fld id="{AEAE854E-D880-4BBF-B6D2-EC693906FAE5}" type="datetime1">
              <a:rPr lang="en-US" smtClean="0"/>
              <a:t>5/20/2025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275850-B71D-490D-965C-ED6AE5531855}" type="slidenum">
              <a:rPr lang="en-US" smtClean="0"/>
              <a:t>‹#›</a:t>
            </a:fld>
            <a:endParaRPr lang="en-US"/>
          </a:p>
        </p:txBody>
      </p:sp>
      <p:pic>
        <p:nvPicPr>
          <p:cNvPr id="9" name="Picture 8" descr="Washington Department of Ecology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59133" y="365126"/>
            <a:ext cx="1479728" cy="384174"/>
          </a:xfrm>
          <a:prstGeom prst="rect">
            <a:avLst/>
          </a:prstGeom>
        </p:spPr>
      </p:pic>
    </p:spTree>
    <p:extLst>
      <p:ext uri="{BB962C8B-B14F-4D97-AF65-F5344CB8AC3E}">
        <p14:creationId xmlns:p14="http://schemas.microsoft.com/office/powerpoint/2010/main" val="2122538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sp>
        <p:nvSpPr>
          <p:cNvPr id="16" name="Title 1"/>
          <p:cNvSpPr>
            <a:spLocks noGrp="1"/>
          </p:cNvSpPr>
          <p:nvPr>
            <p:ph type="ctrTitle"/>
          </p:nvPr>
        </p:nvSpPr>
        <p:spPr>
          <a:xfrm>
            <a:off x="2193552" y="4026952"/>
            <a:ext cx="6264648" cy="901388"/>
          </a:xfrm>
        </p:spPr>
        <p:txBody>
          <a:bodyPr anchor="b">
            <a:noAutofit/>
          </a:bodyPr>
          <a:lstStyle>
            <a:lvl1pPr algn="l">
              <a:defRPr sz="4000">
                <a:solidFill>
                  <a:schemeClr val="tx2"/>
                </a:solidFill>
              </a:defRPr>
            </a:lvl1pPr>
          </a:lstStyle>
          <a:p>
            <a:r>
              <a:rPr lang="en-US"/>
              <a:t>Click to edit Master title style</a:t>
            </a:r>
          </a:p>
        </p:txBody>
      </p:sp>
      <p:sp>
        <p:nvSpPr>
          <p:cNvPr id="17" name="Subtitle 2"/>
          <p:cNvSpPr>
            <a:spLocks noGrp="1"/>
          </p:cNvSpPr>
          <p:nvPr>
            <p:ph type="subTitle" idx="1"/>
          </p:nvPr>
        </p:nvSpPr>
        <p:spPr>
          <a:xfrm>
            <a:off x="2193551" y="4928340"/>
            <a:ext cx="6264649" cy="1039853"/>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4574BA-3DF4-47C3-8BF2-CDD945C99436}" type="datetime1">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75850-B71D-490D-965C-ED6AE5531855}" type="slidenum">
              <a:rPr lang="en-US" smtClean="0"/>
              <a:t>‹#›</a:t>
            </a:fld>
            <a:endParaRPr lang="en-US"/>
          </a:p>
        </p:txBody>
      </p:sp>
      <p:sp>
        <p:nvSpPr>
          <p:cNvPr id="11" name="Rectangle 10"/>
          <p:cNvSpPr/>
          <p:nvPr userDrawn="1"/>
        </p:nvSpPr>
        <p:spPr>
          <a:xfrm>
            <a:off x="0" y="7"/>
            <a:ext cx="2286000" cy="2148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9" descr="Washington Department of Ecology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17901" y="4170688"/>
            <a:ext cx="1243850" cy="1443974"/>
          </a:xfrm>
          <a:prstGeom prst="rect">
            <a:avLst/>
          </a:prstGeom>
        </p:spPr>
      </p:pic>
    </p:spTree>
    <p:extLst>
      <p:ext uri="{BB962C8B-B14F-4D97-AF65-F5344CB8AC3E}">
        <p14:creationId xmlns:p14="http://schemas.microsoft.com/office/powerpoint/2010/main" val="404065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B69090-A7E0-4419-BCB1-A71EB36F85AE}" type="datetime1">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75850-B71D-490D-965C-ED6AE5531855}" type="slidenum">
              <a:rPr lang="en-US" smtClean="0"/>
              <a:t>‹#›</a:t>
            </a:fld>
            <a:endParaRPr lang="en-US"/>
          </a:p>
        </p:txBody>
      </p:sp>
      <p:pic>
        <p:nvPicPr>
          <p:cNvPr id="7" name="Picture 6" descr="Washington Department of Ecology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59133" y="365126"/>
            <a:ext cx="1479728" cy="384174"/>
          </a:xfrm>
          <a:prstGeom prst="rect">
            <a:avLst/>
          </a:prstGeom>
        </p:spPr>
      </p:pic>
    </p:spTree>
    <p:extLst>
      <p:ext uri="{BB962C8B-B14F-4D97-AF65-F5344CB8AC3E}">
        <p14:creationId xmlns:p14="http://schemas.microsoft.com/office/powerpoint/2010/main" val="2921081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B69090-A7E0-4419-BCB1-A71EB36F85AE}" type="datetime1">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75850-B71D-490D-965C-ED6AE5531855}" type="slidenum">
              <a:rPr lang="en-US" smtClean="0"/>
              <a:t>‹#›</a:t>
            </a:fld>
            <a:endParaRPr lang="en-US"/>
          </a:p>
        </p:txBody>
      </p:sp>
    </p:spTree>
    <p:extLst>
      <p:ext uri="{BB962C8B-B14F-4D97-AF65-F5344CB8AC3E}">
        <p14:creationId xmlns:p14="http://schemas.microsoft.com/office/powerpoint/2010/main" val="275278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5625"/>
            <a:ext cx="40068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33900" y="1825625"/>
            <a:ext cx="4204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34D1F8-A36D-498A-9300-4D61564B1F0D}" type="datetime1">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275850-B71D-490D-965C-ED6AE5531855}" type="slidenum">
              <a:rPr lang="en-US" smtClean="0"/>
              <a:t>‹#›</a:t>
            </a:fld>
            <a:endParaRPr lang="en-US"/>
          </a:p>
        </p:txBody>
      </p:sp>
      <p:pic>
        <p:nvPicPr>
          <p:cNvPr id="8" name="Picture 7" descr="Washington Department of Ecology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59133" y="365126"/>
            <a:ext cx="1479728" cy="384174"/>
          </a:xfrm>
          <a:prstGeom prst="rect">
            <a:avLst/>
          </a:prstGeom>
        </p:spPr>
      </p:pic>
    </p:spTree>
    <p:extLst>
      <p:ext uri="{BB962C8B-B14F-4D97-AF65-F5344CB8AC3E}">
        <p14:creationId xmlns:p14="http://schemas.microsoft.com/office/powerpoint/2010/main" val="279577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6"/>
            <a:ext cx="8281660" cy="1325563"/>
          </a:xfrm>
        </p:spPr>
        <p:txBody>
          <a:bodyPr/>
          <a:lstStyle/>
          <a:p>
            <a:r>
              <a:rPr lang="en-US"/>
              <a:t>Click to edit Master title style</a:t>
            </a:r>
          </a:p>
        </p:txBody>
      </p:sp>
      <p:sp>
        <p:nvSpPr>
          <p:cNvPr id="3" name="Text Placeholder 2"/>
          <p:cNvSpPr>
            <a:spLocks noGrp="1"/>
          </p:cNvSpPr>
          <p:nvPr>
            <p:ph type="body" idx="1"/>
          </p:nvPr>
        </p:nvSpPr>
        <p:spPr>
          <a:xfrm>
            <a:off x="452042" y="1681163"/>
            <a:ext cx="3868340" cy="823912"/>
          </a:xfrm>
        </p:spPr>
        <p:txBody>
          <a:bodyPr anchor="b">
            <a:normAutofit/>
          </a:bodyPr>
          <a:lstStyle>
            <a:lvl1pPr marL="0" indent="0">
              <a:buNone/>
              <a:defRPr sz="2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51469" y="1681163"/>
            <a:ext cx="3887391" cy="823912"/>
          </a:xfrm>
        </p:spPr>
        <p:txBody>
          <a:bodyPr anchor="b">
            <a:normAutofit/>
          </a:bodyPr>
          <a:lstStyle>
            <a:lvl1pPr marL="0" indent="0">
              <a:buNone/>
              <a:defRPr sz="2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51469"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F8E93C-B1B4-4447-9DBF-01D09BAB1C66}" type="datetime1">
              <a:rPr lang="en-US" smtClean="0"/>
              <a:t>5/20/2025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275850-B71D-490D-965C-ED6AE5531855}" type="slidenum">
              <a:rPr lang="en-US" smtClean="0"/>
              <a:t>‹#›</a:t>
            </a:fld>
            <a:endParaRPr lang="en-US"/>
          </a:p>
        </p:txBody>
      </p:sp>
      <p:pic>
        <p:nvPicPr>
          <p:cNvPr id="10" name="Picture 9" descr="Washington Department of Ecology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59133" y="365126"/>
            <a:ext cx="1479728" cy="384174"/>
          </a:xfrm>
          <a:prstGeom prst="rect">
            <a:avLst/>
          </a:prstGeom>
        </p:spPr>
      </p:pic>
    </p:spTree>
    <p:extLst>
      <p:ext uri="{BB962C8B-B14F-4D97-AF65-F5344CB8AC3E}">
        <p14:creationId xmlns:p14="http://schemas.microsoft.com/office/powerpoint/2010/main" val="317527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AE854E-D880-4BBF-B6D2-EC693906FAE5}" type="datetime1">
              <a:rPr lang="en-US" smtClean="0"/>
              <a:t>5/20/2025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275850-B71D-490D-965C-ED6AE5531855}" type="slidenum">
              <a:rPr lang="en-US" smtClean="0"/>
              <a:t>‹#›</a:t>
            </a:fld>
            <a:endParaRPr lang="en-US"/>
          </a:p>
        </p:txBody>
      </p:sp>
      <p:pic>
        <p:nvPicPr>
          <p:cNvPr id="6" name="Picture 5" descr="Washington Department of Ecology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59133" y="365126"/>
            <a:ext cx="1479728" cy="384174"/>
          </a:xfrm>
          <a:prstGeom prst="rect">
            <a:avLst/>
          </a:prstGeom>
        </p:spPr>
      </p:pic>
    </p:spTree>
    <p:extLst>
      <p:ext uri="{BB962C8B-B14F-4D97-AF65-F5344CB8AC3E}">
        <p14:creationId xmlns:p14="http://schemas.microsoft.com/office/powerpoint/2010/main" val="2852176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AA3A2-8A89-4426-B293-4C33605CDA9C}" type="datetime1">
              <a:rPr lang="en-US" smtClean="0"/>
              <a:t>5/20/2025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275850-B71D-490D-965C-ED6AE5531855}" type="slidenum">
              <a:rPr lang="en-US" smtClean="0"/>
              <a:t>‹#›</a:t>
            </a:fld>
            <a:endParaRPr lang="en-US"/>
          </a:p>
        </p:txBody>
      </p:sp>
      <p:pic>
        <p:nvPicPr>
          <p:cNvPr id="5" name="Picture 4" descr="Washington Department of Ecology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59133" y="365126"/>
            <a:ext cx="1479728" cy="384174"/>
          </a:xfrm>
          <a:prstGeom prst="rect">
            <a:avLst/>
          </a:prstGeom>
        </p:spPr>
      </p:pic>
    </p:spTree>
    <p:extLst>
      <p:ext uri="{BB962C8B-B14F-4D97-AF65-F5344CB8AC3E}">
        <p14:creationId xmlns:p14="http://schemas.microsoft.com/office/powerpoint/2010/main" val="850024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6"/>
            <a:ext cx="8281660" cy="1170827"/>
          </a:xfrm>
        </p:spPr>
        <p:txBody>
          <a:bodyPr/>
          <a:lstStyle/>
          <a:p>
            <a:r>
              <a:rPr lang="en-US"/>
              <a:t>Click to edit Master title style</a:t>
            </a:r>
          </a:p>
        </p:txBody>
      </p:sp>
      <p:sp>
        <p:nvSpPr>
          <p:cNvPr id="8" name="Content Placeholder 2"/>
          <p:cNvSpPr>
            <a:spLocks noGrp="1"/>
          </p:cNvSpPr>
          <p:nvPr>
            <p:ph idx="1"/>
          </p:nvPr>
        </p:nvSpPr>
        <p:spPr>
          <a:xfrm>
            <a:off x="461686" y="1535953"/>
            <a:ext cx="8177639" cy="756818"/>
          </a:xfrm>
        </p:spPr>
        <p:txBody>
          <a:bodyPr/>
          <a:lstStyle>
            <a:lvl1pPr marL="0" indent="0">
              <a:buNone/>
              <a:defRPr/>
            </a:lvl1pPr>
          </a:lstStyle>
          <a:p>
            <a:pPr lvl="0"/>
            <a:r>
              <a:rPr lang="en-US"/>
              <a:t>Edit Master text styles</a:t>
            </a:r>
          </a:p>
        </p:txBody>
      </p:sp>
      <p:sp>
        <p:nvSpPr>
          <p:cNvPr id="9" name="SmartArt Placeholder 8"/>
          <p:cNvSpPr>
            <a:spLocks noGrp="1"/>
          </p:cNvSpPr>
          <p:nvPr>
            <p:ph type="dgm" sz="quarter" idx="13"/>
          </p:nvPr>
        </p:nvSpPr>
        <p:spPr>
          <a:xfrm>
            <a:off x="457202" y="2292357"/>
            <a:ext cx="8181975" cy="3978275"/>
          </a:xfrm>
        </p:spPr>
        <p:txBody>
          <a:bodyPr/>
          <a:lstStyle/>
          <a:p>
            <a:endParaRPr lang="en-US"/>
          </a:p>
        </p:txBody>
      </p:sp>
      <p:sp>
        <p:nvSpPr>
          <p:cNvPr id="3" name="Date Placeholder 2"/>
          <p:cNvSpPr>
            <a:spLocks noGrp="1"/>
          </p:cNvSpPr>
          <p:nvPr>
            <p:ph type="dt" sz="half" idx="10"/>
          </p:nvPr>
        </p:nvSpPr>
        <p:spPr/>
        <p:txBody>
          <a:bodyPr/>
          <a:lstStyle/>
          <a:p>
            <a:fld id="{AEAE854E-D880-4BBF-B6D2-EC693906FAE5}" type="datetime1">
              <a:rPr lang="en-US" smtClean="0"/>
              <a:t>5/20/2025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275850-B71D-490D-965C-ED6AE5531855}" type="slidenum">
              <a:rPr lang="en-US" smtClean="0"/>
              <a:t>‹#›</a:t>
            </a:fld>
            <a:endParaRPr lang="en-US"/>
          </a:p>
        </p:txBody>
      </p:sp>
      <p:pic>
        <p:nvPicPr>
          <p:cNvPr id="10" name="Picture 9" descr="Washington Department of Ecology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59133" y="365126"/>
            <a:ext cx="1479728" cy="384174"/>
          </a:xfrm>
          <a:prstGeom prst="rect">
            <a:avLst/>
          </a:prstGeom>
        </p:spPr>
      </p:pic>
    </p:spTree>
    <p:extLst>
      <p:ext uri="{BB962C8B-B14F-4D97-AF65-F5344CB8AC3E}">
        <p14:creationId xmlns:p14="http://schemas.microsoft.com/office/powerpoint/2010/main" val="4184671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126"/>
            <a:ext cx="828166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457199" y="1825625"/>
            <a:ext cx="828166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606CA5-F65B-4B8E-AD15-BB02E8258AE5}" type="datetime1">
              <a:rPr lang="en-US" smtClean="0"/>
              <a:t>5/20/2025</a:t>
            </a:fld>
            <a:endParaRPr lang="en-US"/>
          </a:p>
        </p:txBody>
      </p:sp>
      <p:sp>
        <p:nvSpPr>
          <p:cNvPr id="5" name="Footer Placeholder 4"/>
          <p:cNvSpPr>
            <a:spLocks noGrp="1"/>
          </p:cNvSpPr>
          <p:nvPr>
            <p:ph type="ftr" sz="quarter" idx="3"/>
          </p:nvPr>
        </p:nvSpPr>
        <p:spPr>
          <a:xfrm>
            <a:off x="2943225"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68146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275850-B71D-490D-965C-ED6AE5531855}" type="slidenum">
              <a:rPr lang="en-US" smtClean="0"/>
              <a:pPr/>
              <a:t>‹#›</a:t>
            </a:fld>
            <a:endParaRPr lang="en-US"/>
          </a:p>
        </p:txBody>
      </p:sp>
      <p:sp>
        <p:nvSpPr>
          <p:cNvPr id="7" name="Rectangle 6"/>
          <p:cNvSpPr/>
          <p:nvPr userDrawn="1"/>
        </p:nvSpPr>
        <p:spPr>
          <a:xfrm>
            <a:off x="0" y="7"/>
            <a:ext cx="2286000" cy="2148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userDrawn="1"/>
        </p:nvSpPr>
        <p:spPr>
          <a:xfrm>
            <a:off x="2286000" y="7"/>
            <a:ext cx="2286000" cy="2148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4572000" y="7"/>
            <a:ext cx="2286000" cy="2148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userDrawn="1"/>
        </p:nvSpPr>
        <p:spPr>
          <a:xfrm>
            <a:off x="6858000" y="7"/>
            <a:ext cx="2286000" cy="2148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7583231"/>
      </p:ext>
    </p:extLst>
  </p:cSld>
  <p:clrMap bg1="lt1" tx1="dk1" bg2="lt2" tx2="dk2" accent1="accent1" accent2="accent2" accent3="accent3" accent4="accent4" accent5="accent5" accent6="accent6" hlink="hlink" folHlink="folHlink"/>
  <p:sldLayoutIdLst>
    <p:sldLayoutId id="2147483667" r:id="rId1"/>
    <p:sldLayoutId id="2147483686" r:id="rId2"/>
    <p:sldLayoutId id="2147483668" r:id="rId3"/>
    <p:sldLayoutId id="2147483687" r:id="rId4"/>
    <p:sldLayoutId id="2147483670" r:id="rId5"/>
    <p:sldLayoutId id="2147483671" r:id="rId6"/>
    <p:sldLayoutId id="2147483672" r:id="rId7"/>
    <p:sldLayoutId id="2147483673" r:id="rId8"/>
    <p:sldLayoutId id="2147483663" r:id="rId9"/>
    <p:sldLayoutId id="2147483688" r:id="rId10"/>
    <p:sldLayoutId id="2147483689" r:id="rId11"/>
    <p:sldLayoutId id="2147483690" r:id="rId12"/>
    <p:sldLayoutId id="2147483691" r:id="rId13"/>
    <p:sldLayoutId id="2147483692" r:id="rId14"/>
    <p:sldLayoutId id="2147483693" r:id="rId15"/>
    <p:sldLayoutId id="2147483694" r:id="rId16"/>
  </p:sldLayoutIdLst>
  <p:hf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20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groundup.org.za/article/informal-settlements-need-better-rubbish-collection/" TargetMode="External"/><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4000" dirty="0"/>
              <a:t>Department of Ecology</a:t>
            </a:r>
          </a:p>
        </p:txBody>
      </p:sp>
      <p:sp>
        <p:nvSpPr>
          <p:cNvPr id="4" name="Subtitle 3"/>
          <p:cNvSpPr>
            <a:spLocks noGrp="1"/>
          </p:cNvSpPr>
          <p:nvPr>
            <p:ph type="subTitle" idx="1"/>
          </p:nvPr>
        </p:nvSpPr>
        <p:spPr/>
        <p:txBody>
          <a:bodyPr vert="horz" lIns="91440" tIns="45720" rIns="91440" bIns="45720" rtlCol="0" anchor="t">
            <a:normAutofit/>
          </a:bodyPr>
          <a:lstStyle/>
          <a:p>
            <a:r>
              <a:rPr lang="en-US" dirty="0"/>
              <a:t>MVCC Workshop Presentation</a:t>
            </a:r>
          </a:p>
          <a:p>
            <a:r>
              <a:rPr lang="en-US"/>
              <a:t>May 21, 2025</a:t>
            </a:r>
            <a:endParaRPr lang="en-US" dirty="0"/>
          </a:p>
        </p:txBody>
      </p:sp>
      <p:pic>
        <p:nvPicPr>
          <p:cNvPr id="5" name="Picture 4" descr="Cliffs along the Columbia River near Vantage, Washington."/>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9258"/>
            <a:ext cx="9144000" cy="3221611"/>
          </a:xfrm>
          <a:prstGeom prst="rect">
            <a:avLst/>
          </a:prstGeom>
        </p:spPr>
      </p:pic>
      <p:sp>
        <p:nvSpPr>
          <p:cNvPr id="2" name="Slide Number Placeholder 1"/>
          <p:cNvSpPr>
            <a:spLocks noGrp="1"/>
          </p:cNvSpPr>
          <p:nvPr>
            <p:ph type="sldNum" sz="quarter" idx="12"/>
          </p:nvPr>
        </p:nvSpPr>
        <p:spPr/>
        <p:txBody>
          <a:bodyPr/>
          <a:lstStyle/>
          <a:p>
            <a:fld id="{BF275850-B71D-490D-965C-ED6AE5531855}" type="slidenum">
              <a:rPr lang="en-US" smtClean="0"/>
              <a:t>1</a:t>
            </a:fld>
            <a:endParaRPr lang="en-US"/>
          </a:p>
        </p:txBody>
      </p:sp>
    </p:spTree>
    <p:extLst>
      <p:ext uri="{BB962C8B-B14F-4D97-AF65-F5344CB8AC3E}">
        <p14:creationId xmlns:p14="http://schemas.microsoft.com/office/powerpoint/2010/main" val="1866236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D968C-8657-62DB-0617-3E637436D0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5CCC53-F1D8-7726-9C78-E6850A718781}"/>
              </a:ext>
            </a:extLst>
          </p:cNvPr>
          <p:cNvSpPr>
            <a:spLocks noGrp="1"/>
          </p:cNvSpPr>
          <p:nvPr>
            <p:ph type="title"/>
          </p:nvPr>
        </p:nvSpPr>
        <p:spPr/>
        <p:txBody>
          <a:bodyPr/>
          <a:lstStyle/>
          <a:p>
            <a:r>
              <a:rPr lang="en-US"/>
              <a:t>Critical Areas</a:t>
            </a:r>
          </a:p>
        </p:txBody>
      </p:sp>
      <p:sp>
        <p:nvSpPr>
          <p:cNvPr id="4" name="Text Placeholder 3">
            <a:extLst>
              <a:ext uri="{FF2B5EF4-FFF2-40B4-BE49-F238E27FC236}">
                <a16:creationId xmlns:a16="http://schemas.microsoft.com/office/drawing/2014/main" id="{C3AA3E03-CF71-DB86-7340-F6F87283FA09}"/>
              </a:ext>
            </a:extLst>
          </p:cNvPr>
          <p:cNvSpPr>
            <a:spLocks noGrp="1"/>
          </p:cNvSpPr>
          <p:nvPr>
            <p:ph type="body" sz="quarter" idx="13"/>
          </p:nvPr>
        </p:nvSpPr>
        <p:spPr>
          <a:xfrm>
            <a:off x="459002" y="3429000"/>
            <a:ext cx="6029161" cy="2251325"/>
          </a:xfrm>
        </p:spPr>
        <p:txBody>
          <a:bodyPr vert="horz" lIns="91440" tIns="45720" rIns="91440" bIns="45720" rtlCol="0" anchor="t">
            <a:normAutofit lnSpcReduction="10000"/>
          </a:bodyPr>
          <a:lstStyle/>
          <a:p>
            <a:r>
              <a:rPr lang="en-US"/>
              <a:t>The Shoreline Management Act, Wetlands, the Water Pollution Control Act, the Federal Clean Water Act, and the County Ordinances</a:t>
            </a:r>
          </a:p>
        </p:txBody>
      </p:sp>
      <p:pic>
        <p:nvPicPr>
          <p:cNvPr id="5" name="Picture 4" descr="People walking on a trail through green forests and grass on a sunny day, with mountains towering in the background.">
            <a:extLst>
              <a:ext uri="{FF2B5EF4-FFF2-40B4-BE49-F238E27FC236}">
                <a16:creationId xmlns:a16="http://schemas.microsoft.com/office/drawing/2014/main" id="{30835DBA-3FEF-044A-DFDA-CBC8F9F3A1A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88163" y="-1122"/>
            <a:ext cx="2655837" cy="6859122"/>
          </a:xfrm>
          <a:prstGeom prst="rect">
            <a:avLst/>
          </a:prstGeom>
        </p:spPr>
      </p:pic>
      <p:sp>
        <p:nvSpPr>
          <p:cNvPr id="3" name="Slide Number Placeholder 2">
            <a:extLst>
              <a:ext uri="{FF2B5EF4-FFF2-40B4-BE49-F238E27FC236}">
                <a16:creationId xmlns:a16="http://schemas.microsoft.com/office/drawing/2014/main" id="{EFF7575D-11D4-5A1C-9649-15F10A6D04EA}"/>
              </a:ext>
            </a:extLst>
          </p:cNvPr>
          <p:cNvSpPr>
            <a:spLocks noGrp="1"/>
          </p:cNvSpPr>
          <p:nvPr>
            <p:ph type="sldNum" sz="quarter" idx="12"/>
          </p:nvPr>
        </p:nvSpPr>
        <p:spPr/>
        <p:txBody>
          <a:bodyPr/>
          <a:lstStyle/>
          <a:p>
            <a:fld id="{BF275850-B71D-490D-965C-ED6AE5531855}" type="slidenum">
              <a:rPr lang="en-US" smtClean="0"/>
              <a:pPr/>
              <a:t>10</a:t>
            </a:fld>
            <a:endParaRPr lang="en-US"/>
          </a:p>
        </p:txBody>
      </p:sp>
    </p:spTree>
    <p:extLst>
      <p:ext uri="{BB962C8B-B14F-4D97-AF65-F5344CB8AC3E}">
        <p14:creationId xmlns:p14="http://schemas.microsoft.com/office/powerpoint/2010/main" val="3271975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Critical Area?</a:t>
            </a:r>
          </a:p>
        </p:txBody>
      </p:sp>
      <p:sp>
        <p:nvSpPr>
          <p:cNvPr id="3" name="Content Placeholder 2"/>
          <p:cNvSpPr>
            <a:spLocks noGrp="1"/>
          </p:cNvSpPr>
          <p:nvPr>
            <p:ph idx="1"/>
          </p:nvPr>
        </p:nvSpPr>
        <p:spPr>
          <a:xfrm>
            <a:off x="457199" y="1825624"/>
            <a:ext cx="2885031" cy="4803776"/>
          </a:xfrm>
        </p:spPr>
        <p:txBody>
          <a:bodyPr vert="horz" lIns="91440" tIns="45720" rIns="91440" bIns="45720" rtlCol="0" anchor="t">
            <a:normAutofit lnSpcReduction="10000"/>
          </a:bodyPr>
          <a:lstStyle/>
          <a:p>
            <a:r>
              <a:rPr lang="en-US" sz="2800" dirty="0"/>
              <a:t>Wetlands</a:t>
            </a:r>
          </a:p>
          <a:p>
            <a:r>
              <a:rPr lang="en-US" sz="2800" dirty="0"/>
              <a:t>Frequently Flooded Areas</a:t>
            </a:r>
          </a:p>
          <a:p>
            <a:r>
              <a:rPr lang="en-US" sz="2800" dirty="0"/>
              <a:t>Fish &amp; Wildlife Habitat Conservation Areas</a:t>
            </a:r>
          </a:p>
          <a:p>
            <a:r>
              <a:rPr lang="en-US" sz="2800" dirty="0"/>
              <a:t>Aquifer Recharge Areas</a:t>
            </a:r>
          </a:p>
          <a:p>
            <a:r>
              <a:rPr lang="en-US" sz="2800" dirty="0"/>
              <a:t>Geological Hazard Areas</a:t>
            </a:r>
          </a:p>
        </p:txBody>
      </p:sp>
      <p:sp>
        <p:nvSpPr>
          <p:cNvPr id="4" name="Slide Number Placeholder 3"/>
          <p:cNvSpPr>
            <a:spLocks noGrp="1"/>
          </p:cNvSpPr>
          <p:nvPr>
            <p:ph type="sldNum" sz="quarter" idx="12"/>
          </p:nvPr>
        </p:nvSpPr>
        <p:spPr/>
        <p:txBody>
          <a:bodyPr/>
          <a:lstStyle/>
          <a:p>
            <a:fld id="{BF275850-B71D-490D-965C-ED6AE5531855}" type="slidenum">
              <a:rPr lang="en-US" smtClean="0"/>
              <a:t>11</a:t>
            </a:fld>
            <a:endParaRPr lang="en-US"/>
          </a:p>
        </p:txBody>
      </p:sp>
      <p:pic>
        <p:nvPicPr>
          <p:cNvPr id="5" name="Picture 4">
            <a:extLst>
              <a:ext uri="{FF2B5EF4-FFF2-40B4-BE49-F238E27FC236}">
                <a16:creationId xmlns:a16="http://schemas.microsoft.com/office/drawing/2014/main" id="{906B8419-8AA5-8DE0-736E-6D816BF31889}"/>
              </a:ext>
            </a:extLst>
          </p:cNvPr>
          <p:cNvPicPr>
            <a:picLocks noChangeAspect="1"/>
          </p:cNvPicPr>
          <p:nvPr/>
        </p:nvPicPr>
        <p:blipFill>
          <a:blip r:embed="rId2"/>
          <a:stretch>
            <a:fillRect/>
          </a:stretch>
        </p:blipFill>
        <p:spPr>
          <a:xfrm>
            <a:off x="3231639" y="2095500"/>
            <a:ext cx="5507221" cy="4124325"/>
          </a:xfrm>
          <a:prstGeom prst="rect">
            <a:avLst/>
          </a:prstGeom>
        </p:spPr>
      </p:pic>
    </p:spTree>
    <p:extLst>
      <p:ext uri="{BB962C8B-B14F-4D97-AF65-F5344CB8AC3E}">
        <p14:creationId xmlns:p14="http://schemas.microsoft.com/office/powerpoint/2010/main" val="1433405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FE33D-0960-C67B-EBE2-CF4E5705E5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5B3519-764E-8369-93DC-A3C691D4E9D0}"/>
              </a:ext>
            </a:extLst>
          </p:cNvPr>
          <p:cNvSpPr>
            <a:spLocks noGrp="1"/>
          </p:cNvSpPr>
          <p:nvPr>
            <p:ph type="title"/>
          </p:nvPr>
        </p:nvSpPr>
        <p:spPr/>
        <p:txBody>
          <a:bodyPr/>
          <a:lstStyle/>
          <a:p>
            <a:r>
              <a:rPr lang="en-US" dirty="0"/>
              <a:t>Wetlands</a:t>
            </a:r>
          </a:p>
        </p:txBody>
      </p:sp>
      <p:sp>
        <p:nvSpPr>
          <p:cNvPr id="4" name="Slide Number Placeholder 3">
            <a:extLst>
              <a:ext uri="{FF2B5EF4-FFF2-40B4-BE49-F238E27FC236}">
                <a16:creationId xmlns:a16="http://schemas.microsoft.com/office/drawing/2014/main" id="{4394284F-3BBB-EF9C-BF10-BACE19C02762}"/>
              </a:ext>
            </a:extLst>
          </p:cNvPr>
          <p:cNvSpPr>
            <a:spLocks noGrp="1"/>
          </p:cNvSpPr>
          <p:nvPr>
            <p:ph type="sldNum" sz="quarter" idx="12"/>
          </p:nvPr>
        </p:nvSpPr>
        <p:spPr/>
        <p:txBody>
          <a:bodyPr/>
          <a:lstStyle/>
          <a:p>
            <a:fld id="{BF275850-B71D-490D-965C-ED6AE5531855}" type="slidenum">
              <a:rPr lang="en-US" smtClean="0"/>
              <a:t>12</a:t>
            </a:fld>
            <a:endParaRPr lang="en-US"/>
          </a:p>
        </p:txBody>
      </p:sp>
      <p:pic>
        <p:nvPicPr>
          <p:cNvPr id="8" name="Content Placeholder 7">
            <a:extLst>
              <a:ext uri="{FF2B5EF4-FFF2-40B4-BE49-F238E27FC236}">
                <a16:creationId xmlns:a16="http://schemas.microsoft.com/office/drawing/2014/main" id="{33B07BEB-1F37-51E7-AB2C-999CC56DD8EE}"/>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247949" y="1945739"/>
            <a:ext cx="5253503" cy="3940127"/>
          </a:xfrm>
        </p:spPr>
      </p:pic>
      <p:pic>
        <p:nvPicPr>
          <p:cNvPr id="3" name="Picture 2">
            <a:extLst>
              <a:ext uri="{FF2B5EF4-FFF2-40B4-BE49-F238E27FC236}">
                <a16:creationId xmlns:a16="http://schemas.microsoft.com/office/drawing/2014/main" id="{3D6609A7-22FC-4148-130B-124F34C453C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44106" y="1690689"/>
            <a:ext cx="3251945" cy="4335927"/>
          </a:xfrm>
          <a:prstGeom prst="rect">
            <a:avLst/>
          </a:prstGeom>
        </p:spPr>
      </p:pic>
    </p:spTree>
    <p:extLst>
      <p:ext uri="{BB962C8B-B14F-4D97-AF65-F5344CB8AC3E}">
        <p14:creationId xmlns:p14="http://schemas.microsoft.com/office/powerpoint/2010/main" val="2643317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8B408-3A28-34F1-B15A-C3ED2EFD4C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4B45E3-AFBD-9D11-44EA-AA4542970459}"/>
              </a:ext>
            </a:extLst>
          </p:cNvPr>
          <p:cNvSpPr>
            <a:spLocks noGrp="1"/>
          </p:cNvSpPr>
          <p:nvPr>
            <p:ph type="title"/>
          </p:nvPr>
        </p:nvSpPr>
        <p:spPr/>
        <p:txBody>
          <a:bodyPr/>
          <a:lstStyle/>
          <a:p>
            <a:r>
              <a:rPr lang="en-US"/>
              <a:t>Water Quality</a:t>
            </a:r>
          </a:p>
        </p:txBody>
      </p:sp>
      <p:sp>
        <p:nvSpPr>
          <p:cNvPr id="4" name="Text Placeholder 3">
            <a:extLst>
              <a:ext uri="{FF2B5EF4-FFF2-40B4-BE49-F238E27FC236}">
                <a16:creationId xmlns:a16="http://schemas.microsoft.com/office/drawing/2014/main" id="{409E1CC2-2652-43EE-5548-1827C77DB834}"/>
              </a:ext>
            </a:extLst>
          </p:cNvPr>
          <p:cNvSpPr>
            <a:spLocks noGrp="1"/>
          </p:cNvSpPr>
          <p:nvPr>
            <p:ph type="body" sz="quarter" idx="13"/>
          </p:nvPr>
        </p:nvSpPr>
        <p:spPr/>
        <p:txBody>
          <a:bodyPr vert="horz" lIns="91440" tIns="45720" rIns="91440" bIns="45720" rtlCol="0" anchor="t">
            <a:normAutofit/>
          </a:bodyPr>
          <a:lstStyle/>
          <a:p>
            <a:r>
              <a:rPr lang="en-US"/>
              <a:t>The Water Pollution Control Act</a:t>
            </a:r>
          </a:p>
        </p:txBody>
      </p:sp>
      <p:pic>
        <p:nvPicPr>
          <p:cNvPr id="5" name="Picture 4" descr="People walking on a trail through green forests and grass on a sunny day, with mountains towering in the background.">
            <a:extLst>
              <a:ext uri="{FF2B5EF4-FFF2-40B4-BE49-F238E27FC236}">
                <a16:creationId xmlns:a16="http://schemas.microsoft.com/office/drawing/2014/main" id="{C37331C6-30AA-C6C2-60CB-7D72BEE44A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88163" y="-1122"/>
            <a:ext cx="2655837" cy="6859122"/>
          </a:xfrm>
          <a:prstGeom prst="rect">
            <a:avLst/>
          </a:prstGeom>
        </p:spPr>
      </p:pic>
      <p:sp>
        <p:nvSpPr>
          <p:cNvPr id="3" name="Slide Number Placeholder 2">
            <a:extLst>
              <a:ext uri="{FF2B5EF4-FFF2-40B4-BE49-F238E27FC236}">
                <a16:creationId xmlns:a16="http://schemas.microsoft.com/office/drawing/2014/main" id="{9F217ED2-3CA2-AA77-EC42-0FBBC835C8E2}"/>
              </a:ext>
            </a:extLst>
          </p:cNvPr>
          <p:cNvSpPr>
            <a:spLocks noGrp="1"/>
          </p:cNvSpPr>
          <p:nvPr>
            <p:ph type="sldNum" sz="quarter" idx="12"/>
          </p:nvPr>
        </p:nvSpPr>
        <p:spPr/>
        <p:txBody>
          <a:bodyPr/>
          <a:lstStyle/>
          <a:p>
            <a:fld id="{BF275850-B71D-490D-965C-ED6AE5531855}" type="slidenum">
              <a:rPr lang="en-US" smtClean="0"/>
              <a:pPr/>
              <a:t>13</a:t>
            </a:fld>
            <a:endParaRPr lang="en-US"/>
          </a:p>
        </p:txBody>
      </p:sp>
    </p:spTree>
    <p:extLst>
      <p:ext uri="{BB962C8B-B14F-4D97-AF65-F5344CB8AC3E}">
        <p14:creationId xmlns:p14="http://schemas.microsoft.com/office/powerpoint/2010/main" val="3665103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51840F-C79C-39C0-3C85-14B1E2E543A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F3A002-5F68-3312-6A36-D516E744FD2B}"/>
              </a:ext>
            </a:extLst>
          </p:cNvPr>
          <p:cNvSpPr>
            <a:spLocks noGrp="1"/>
          </p:cNvSpPr>
          <p:nvPr>
            <p:ph type="title"/>
          </p:nvPr>
        </p:nvSpPr>
        <p:spPr>
          <a:xfrm>
            <a:off x="480060" y="325369"/>
            <a:ext cx="3276451" cy="1956841"/>
          </a:xfrm>
        </p:spPr>
        <p:txBody>
          <a:bodyPr anchor="b">
            <a:normAutofit/>
          </a:bodyPr>
          <a:lstStyle/>
          <a:p>
            <a:r>
              <a:rPr lang="en-US" sz="4700"/>
              <a:t>Water Quality</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A602592-02D2-4F8D-7C3A-95A0519350C2}"/>
              </a:ext>
            </a:extLst>
          </p:cNvPr>
          <p:cNvSpPr>
            <a:spLocks noGrp="1"/>
          </p:cNvSpPr>
          <p:nvPr>
            <p:ph idx="1"/>
          </p:nvPr>
        </p:nvSpPr>
        <p:spPr>
          <a:xfrm>
            <a:off x="480060" y="2872899"/>
            <a:ext cx="3182691" cy="3320668"/>
          </a:xfrm>
        </p:spPr>
        <p:txBody>
          <a:bodyPr vert="horz" lIns="91440" tIns="45720" rIns="91440" bIns="45720" rtlCol="0">
            <a:normAutofit/>
          </a:bodyPr>
          <a:lstStyle/>
          <a:p>
            <a:r>
              <a:rPr lang="en-US" sz="1900"/>
              <a:t>Watershed assessments</a:t>
            </a:r>
          </a:p>
          <a:p>
            <a:r>
              <a:rPr lang="en-US" sz="1900"/>
              <a:t>Non-point source pollution</a:t>
            </a:r>
          </a:p>
          <a:p>
            <a:r>
              <a:rPr lang="en-US" sz="1900"/>
              <a:t>Stormwater permits</a:t>
            </a:r>
          </a:p>
          <a:p>
            <a:endParaRPr lang="en-US" sz="1900"/>
          </a:p>
          <a:p>
            <a:endParaRPr lang="en-US" sz="1900"/>
          </a:p>
        </p:txBody>
      </p:sp>
      <p:pic>
        <p:nvPicPr>
          <p:cNvPr id="5" name="Picture 4">
            <a:extLst>
              <a:ext uri="{FF2B5EF4-FFF2-40B4-BE49-F238E27FC236}">
                <a16:creationId xmlns:a16="http://schemas.microsoft.com/office/drawing/2014/main" id="{2EE71867-2405-630D-1030-8FF0A6DF61F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Slide Number Placeholder 3">
            <a:extLst>
              <a:ext uri="{FF2B5EF4-FFF2-40B4-BE49-F238E27FC236}">
                <a16:creationId xmlns:a16="http://schemas.microsoft.com/office/drawing/2014/main" id="{CB91A110-E5FC-C9C4-5BCD-F00E4DB463CD}"/>
              </a:ext>
            </a:extLst>
          </p:cNvPr>
          <p:cNvSpPr>
            <a:spLocks noGrp="1"/>
          </p:cNvSpPr>
          <p:nvPr>
            <p:ph type="sldNum" sz="quarter" idx="12"/>
          </p:nvPr>
        </p:nvSpPr>
        <p:spPr>
          <a:xfrm>
            <a:off x="7829550" y="6356350"/>
            <a:ext cx="685800" cy="365125"/>
          </a:xfrm>
        </p:spPr>
        <p:txBody>
          <a:bodyPr>
            <a:normAutofit/>
          </a:bodyPr>
          <a:lstStyle/>
          <a:p>
            <a:pPr>
              <a:spcAft>
                <a:spcPts val="600"/>
              </a:spcAft>
            </a:pPr>
            <a:fld id="{BF275850-B71D-490D-965C-ED6AE5531855}" type="slidenum">
              <a:rPr lang="en-US">
                <a:solidFill>
                  <a:srgbClr val="FFFFFF"/>
                </a:solidFill>
              </a:rPr>
              <a:pPr>
                <a:spcAft>
                  <a:spcPts val="600"/>
                </a:spcAft>
              </a:pPr>
              <a:t>14</a:t>
            </a:fld>
            <a:endParaRPr lang="en-US">
              <a:solidFill>
                <a:srgbClr val="FFFFFF"/>
              </a:solidFill>
            </a:endParaRPr>
          </a:p>
        </p:txBody>
      </p:sp>
    </p:spTree>
    <p:extLst>
      <p:ext uri="{BB962C8B-B14F-4D97-AF65-F5344CB8AC3E}">
        <p14:creationId xmlns:p14="http://schemas.microsoft.com/office/powerpoint/2010/main" val="4001712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53" y="534693"/>
            <a:ext cx="5344630" cy="812284"/>
          </a:xfrm>
        </p:spPr>
        <p:txBody>
          <a:bodyPr/>
          <a:lstStyle/>
          <a:p>
            <a:r>
              <a:rPr lang="en-US"/>
              <a:t>What is a "waterway?"</a:t>
            </a:r>
          </a:p>
        </p:txBody>
      </p:sp>
      <p:sp>
        <p:nvSpPr>
          <p:cNvPr id="3" name="Content Placeholder 2"/>
          <p:cNvSpPr>
            <a:spLocks noGrp="1"/>
          </p:cNvSpPr>
          <p:nvPr>
            <p:ph sz="half" idx="1"/>
          </p:nvPr>
        </p:nvSpPr>
        <p:spPr/>
        <p:txBody>
          <a:bodyPr vert="horz" lIns="91440" tIns="45720" rIns="91440" bIns="45720" rtlCol="0" anchor="t">
            <a:normAutofit lnSpcReduction="10000"/>
          </a:bodyPr>
          <a:lstStyle/>
          <a:p>
            <a:endParaRPr lang="en-US"/>
          </a:p>
          <a:p>
            <a:r>
              <a:rPr lang="en-US"/>
              <a:t>It's just a trickle- waterway</a:t>
            </a:r>
          </a:p>
          <a:p>
            <a:r>
              <a:rPr lang="en-US"/>
              <a:t>There's only water in it part of the year- waterway</a:t>
            </a:r>
          </a:p>
          <a:p>
            <a:r>
              <a:rPr lang="en-US"/>
              <a:t>It's a roadside "ditch"- could be a waterway!</a:t>
            </a:r>
          </a:p>
          <a:p>
            <a:r>
              <a:rPr lang="en-US"/>
              <a:t>Irrigation company ditch- waterway as far as discharges go.</a:t>
            </a:r>
          </a:p>
          <a:p>
            <a:endParaRPr lang="en-US"/>
          </a:p>
          <a:p>
            <a:endParaRPr lang="en-US"/>
          </a:p>
        </p:txBody>
      </p:sp>
      <p:pic>
        <p:nvPicPr>
          <p:cNvPr id="6" name="Picture Placeholder 5" descr="River rocks">
            <a:extLst>
              <a:ext uri="{FF2B5EF4-FFF2-40B4-BE49-F238E27FC236}">
                <a16:creationId xmlns:a16="http://schemas.microsoft.com/office/drawing/2014/main" id="{95DBEEFB-E5E2-49F2-1991-144E3F0F3224}"/>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p:blipFill>
        <p:spPr>
          <a:xfrm>
            <a:off x="5700713" y="215900"/>
            <a:ext cx="3443287" cy="6642100"/>
          </a:xfrm>
        </p:spPr>
      </p:pic>
      <p:sp>
        <p:nvSpPr>
          <p:cNvPr id="4" name="Slide Number Placeholder 3"/>
          <p:cNvSpPr>
            <a:spLocks noGrp="1"/>
          </p:cNvSpPr>
          <p:nvPr>
            <p:ph type="sldNum" sz="quarter" idx="12"/>
          </p:nvPr>
        </p:nvSpPr>
        <p:spPr/>
        <p:txBody>
          <a:bodyPr/>
          <a:lstStyle/>
          <a:p>
            <a:fld id="{BF275850-B71D-490D-965C-ED6AE5531855}" type="slidenum">
              <a:rPr lang="en-US" smtClean="0"/>
              <a:t>15</a:t>
            </a:fld>
            <a:endParaRPr lang="en-US"/>
          </a:p>
        </p:txBody>
      </p:sp>
    </p:spTree>
    <p:extLst>
      <p:ext uri="{BB962C8B-B14F-4D97-AF65-F5344CB8AC3E}">
        <p14:creationId xmlns:p14="http://schemas.microsoft.com/office/powerpoint/2010/main" val="2401488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33659-5A1A-7771-5E6F-6081C42C1C1B}"/>
              </a:ext>
            </a:extLst>
          </p:cNvPr>
          <p:cNvSpPr>
            <a:spLocks noGrp="1"/>
          </p:cNvSpPr>
          <p:nvPr>
            <p:ph type="title"/>
          </p:nvPr>
        </p:nvSpPr>
        <p:spPr/>
        <p:txBody>
          <a:bodyPr/>
          <a:lstStyle/>
          <a:p>
            <a:r>
              <a:rPr lang="en-US"/>
              <a:t>What is a pollutant?</a:t>
            </a:r>
            <a:r>
              <a:rPr lang="en-US" dirty="0"/>
              <a:t> </a:t>
            </a:r>
            <a:r>
              <a:rPr lang="en-US" sz="1800" dirty="0"/>
              <a:t>(RCW 90.48)</a:t>
            </a:r>
            <a:endParaRPr lang="en-US"/>
          </a:p>
        </p:txBody>
      </p:sp>
      <p:sp>
        <p:nvSpPr>
          <p:cNvPr id="3" name="Content Placeholder 2">
            <a:extLst>
              <a:ext uri="{FF2B5EF4-FFF2-40B4-BE49-F238E27FC236}">
                <a16:creationId xmlns:a16="http://schemas.microsoft.com/office/drawing/2014/main" id="{1E682C79-937B-27BB-C205-45457C4CC7AF}"/>
              </a:ext>
            </a:extLst>
          </p:cNvPr>
          <p:cNvSpPr>
            <a:spLocks noGrp="1"/>
          </p:cNvSpPr>
          <p:nvPr>
            <p:ph idx="1"/>
          </p:nvPr>
        </p:nvSpPr>
        <p:spPr/>
        <p:txBody>
          <a:bodyPr vert="horz" lIns="91440" tIns="45720" rIns="91440" bIns="45720" rtlCol="0" anchor="t">
            <a:normAutofit/>
          </a:bodyPr>
          <a:lstStyle/>
          <a:p>
            <a:r>
              <a:rPr lang="en-US" dirty="0"/>
              <a:t>Chemicals</a:t>
            </a:r>
            <a:r>
              <a:rPr lang="en-US"/>
              <a:t> (any substance other than water)</a:t>
            </a:r>
            <a:endParaRPr lang="en-US" dirty="0"/>
          </a:p>
          <a:p>
            <a:r>
              <a:rPr lang="en-US" dirty="0"/>
              <a:t>Trash</a:t>
            </a:r>
          </a:p>
          <a:p>
            <a:r>
              <a:rPr lang="en-US" dirty="0"/>
              <a:t>Sediment</a:t>
            </a:r>
          </a:p>
          <a:p>
            <a:r>
              <a:rPr lang="en-US" dirty="0"/>
              <a:t>Heat </a:t>
            </a:r>
          </a:p>
          <a:p>
            <a:r>
              <a:rPr lang="en-US" dirty="0"/>
              <a:t>Livestock excretions</a:t>
            </a:r>
          </a:p>
          <a:p>
            <a:r>
              <a:rPr lang="en-US"/>
              <a:t>Please keep all substances other than</a:t>
            </a:r>
            <a:r>
              <a:rPr lang="en-US" dirty="0"/>
              <a:t> cold</a:t>
            </a:r>
            <a:r>
              <a:rPr lang="en-US"/>
              <a:t> water out of the waterways.</a:t>
            </a:r>
          </a:p>
          <a:p>
            <a:endParaRPr lang="en-US"/>
          </a:p>
        </p:txBody>
      </p:sp>
      <p:sp>
        <p:nvSpPr>
          <p:cNvPr id="4" name="Slide Number Placeholder 3">
            <a:extLst>
              <a:ext uri="{FF2B5EF4-FFF2-40B4-BE49-F238E27FC236}">
                <a16:creationId xmlns:a16="http://schemas.microsoft.com/office/drawing/2014/main" id="{923449B1-7121-83C2-4A08-926BC6974FC2}"/>
              </a:ext>
            </a:extLst>
          </p:cNvPr>
          <p:cNvSpPr>
            <a:spLocks noGrp="1"/>
          </p:cNvSpPr>
          <p:nvPr>
            <p:ph type="sldNum" sz="quarter" idx="12"/>
          </p:nvPr>
        </p:nvSpPr>
        <p:spPr/>
        <p:txBody>
          <a:bodyPr/>
          <a:lstStyle/>
          <a:p>
            <a:fld id="{BF275850-B71D-490D-965C-ED6AE5531855}" type="slidenum">
              <a:rPr lang="en-US" smtClean="0"/>
              <a:t>16</a:t>
            </a:fld>
            <a:endParaRPr lang="en-US"/>
          </a:p>
        </p:txBody>
      </p:sp>
    </p:spTree>
    <p:extLst>
      <p:ext uri="{BB962C8B-B14F-4D97-AF65-F5344CB8AC3E}">
        <p14:creationId xmlns:p14="http://schemas.microsoft.com/office/powerpoint/2010/main" val="2694244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085" y="689247"/>
            <a:ext cx="3025515" cy="2744293"/>
          </a:xfrm>
        </p:spPr>
        <p:txBody>
          <a:bodyPr>
            <a:normAutofit/>
          </a:bodyPr>
          <a:lstStyle/>
          <a:p>
            <a:r>
              <a:rPr lang="en-US" sz="4800"/>
              <a:t>Activities that may require a permit</a:t>
            </a:r>
          </a:p>
        </p:txBody>
      </p:sp>
      <p:sp>
        <p:nvSpPr>
          <p:cNvPr id="2" name="Content Placeholder 1"/>
          <p:cNvSpPr>
            <a:spLocks noGrp="1"/>
          </p:cNvSpPr>
          <p:nvPr>
            <p:ph sz="half" idx="1"/>
          </p:nvPr>
        </p:nvSpPr>
        <p:spPr>
          <a:xfrm>
            <a:off x="3612235" y="881090"/>
            <a:ext cx="5025788" cy="5095827"/>
          </a:xfrm>
        </p:spPr>
        <p:txBody>
          <a:bodyPr/>
          <a:lstStyle/>
          <a:p>
            <a:r>
              <a:rPr lang="en-US"/>
              <a:t>Excavation </a:t>
            </a:r>
            <a:r>
              <a:rPr lang="en-US" dirty="0"/>
              <a:t>of the banks/shorelines.</a:t>
            </a:r>
          </a:p>
          <a:p>
            <a:r>
              <a:rPr lang="en-US" dirty="0"/>
              <a:t>Activities involving heavy equipment/construction.</a:t>
            </a:r>
          </a:p>
          <a:p>
            <a:r>
              <a:rPr lang="en-US" dirty="0"/>
              <a:t>Plans to divert or use water. (Water Right)</a:t>
            </a:r>
          </a:p>
          <a:p>
            <a:pPr lvl="1"/>
            <a:endParaRPr lang="en-US" dirty="0"/>
          </a:p>
        </p:txBody>
      </p:sp>
      <p:sp>
        <p:nvSpPr>
          <p:cNvPr id="3" name="Slide Number Placeholder 2"/>
          <p:cNvSpPr>
            <a:spLocks noGrp="1"/>
          </p:cNvSpPr>
          <p:nvPr>
            <p:ph type="sldNum" sz="quarter" idx="12"/>
          </p:nvPr>
        </p:nvSpPr>
        <p:spPr/>
        <p:txBody>
          <a:bodyPr/>
          <a:lstStyle/>
          <a:p>
            <a:fld id="{BF275850-B71D-490D-965C-ED6AE5531855}" type="slidenum">
              <a:rPr lang="en-US" smtClean="0"/>
              <a:t>17</a:t>
            </a:fld>
            <a:endParaRPr lang="en-US"/>
          </a:p>
        </p:txBody>
      </p:sp>
      <p:pic>
        <p:nvPicPr>
          <p:cNvPr id="5" name="Picture 4" descr="Brown Gazebo on Body of Water · Free Stock Photo">
            <a:extLst>
              <a:ext uri="{FF2B5EF4-FFF2-40B4-BE49-F238E27FC236}">
                <a16:creationId xmlns:a16="http://schemas.microsoft.com/office/drawing/2014/main" id="{25A250AA-D3E3-10D9-D5BA-2454CC1BBAEE}"/>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154729" y="3541845"/>
            <a:ext cx="3228699" cy="3172812"/>
          </a:xfrm>
          <a:prstGeom prst="rect">
            <a:avLst/>
          </a:prstGeom>
        </p:spPr>
      </p:pic>
    </p:spTree>
    <p:extLst>
      <p:ext uri="{BB962C8B-B14F-4D97-AF65-F5344CB8AC3E}">
        <p14:creationId xmlns:p14="http://schemas.microsoft.com/office/powerpoint/2010/main" val="2335707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Construction Stormwater General Permit</a:t>
            </a:r>
          </a:p>
        </p:txBody>
      </p:sp>
      <p:sp>
        <p:nvSpPr>
          <p:cNvPr id="3" name="Subtitle 2"/>
          <p:cNvSpPr>
            <a:spLocks noGrp="1"/>
          </p:cNvSpPr>
          <p:nvPr>
            <p:ph type="subTitle" idx="1"/>
          </p:nvPr>
        </p:nvSpPr>
        <p:spPr/>
        <p:txBody>
          <a:bodyPr vert="horz" lIns="91440" tIns="45720" rIns="91440" bIns="45720" rtlCol="0" anchor="t">
            <a:normAutofit fontScale="85000" lnSpcReduction="20000"/>
          </a:bodyPr>
          <a:lstStyle/>
          <a:p>
            <a:r>
              <a:rPr lang="en-US"/>
              <a:t>Covers the discharge of water from construction sites and lines out the requirements to prevent pollution (BMPs).</a:t>
            </a:r>
          </a:p>
        </p:txBody>
      </p:sp>
      <p:pic>
        <p:nvPicPr>
          <p:cNvPr id="5" name="Picture 4" descr="Mount Shuksan on a sunny day"/>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201702"/>
            <a:ext cx="9144000" cy="3212184"/>
          </a:xfrm>
          <a:prstGeom prst="rect">
            <a:avLst/>
          </a:prstGeom>
        </p:spPr>
      </p:pic>
      <p:sp>
        <p:nvSpPr>
          <p:cNvPr id="4" name="Slide Number Placeholder 3"/>
          <p:cNvSpPr>
            <a:spLocks noGrp="1"/>
          </p:cNvSpPr>
          <p:nvPr>
            <p:ph type="sldNum" sz="quarter" idx="12"/>
          </p:nvPr>
        </p:nvSpPr>
        <p:spPr/>
        <p:txBody>
          <a:bodyPr/>
          <a:lstStyle/>
          <a:p>
            <a:fld id="{BF275850-B71D-490D-965C-ED6AE5531855}" type="slidenum">
              <a:rPr lang="en-US" smtClean="0"/>
              <a:t>18</a:t>
            </a:fld>
            <a:endParaRPr lang="en-US"/>
          </a:p>
        </p:txBody>
      </p:sp>
    </p:spTree>
    <p:extLst>
      <p:ext uri="{BB962C8B-B14F-4D97-AF65-F5344CB8AC3E}">
        <p14:creationId xmlns:p14="http://schemas.microsoft.com/office/powerpoint/2010/main" val="3484986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4300" y="604707"/>
            <a:ext cx="6624559" cy="876350"/>
          </a:xfrm>
        </p:spPr>
        <p:txBody>
          <a:bodyPr/>
          <a:lstStyle/>
          <a:p>
            <a:r>
              <a:rPr lang="en-US"/>
              <a:t>When do I need a CSWGP?</a:t>
            </a:r>
          </a:p>
        </p:txBody>
      </p:sp>
      <p:sp>
        <p:nvSpPr>
          <p:cNvPr id="3" name="Content Placeholder 2"/>
          <p:cNvSpPr>
            <a:spLocks noGrp="1"/>
          </p:cNvSpPr>
          <p:nvPr>
            <p:ph idx="1"/>
          </p:nvPr>
        </p:nvSpPr>
        <p:spPr>
          <a:xfrm>
            <a:off x="357374" y="2184996"/>
            <a:ext cx="8281661" cy="4351338"/>
          </a:xfrm>
        </p:spPr>
        <p:txBody>
          <a:bodyPr vert="horz" lIns="91440" tIns="45720" rIns="91440" bIns="45720" rtlCol="0" anchor="t">
            <a:normAutofit lnSpcReduction="10000"/>
          </a:bodyPr>
          <a:lstStyle/>
          <a:p>
            <a:r>
              <a:rPr lang="en-US"/>
              <a:t>When 1 acre or greater will be cleared, excavated, graded or otherwise disturbed, creating possibility of runoff to surface waters.</a:t>
            </a:r>
          </a:p>
          <a:p>
            <a:r>
              <a:rPr lang="en-US"/>
              <a:t>Projects less than 1 acre that are part of a larger plan to develop/disturb 1 acre or greater.</a:t>
            </a:r>
          </a:p>
          <a:p>
            <a:r>
              <a:rPr lang="en-US" dirty="0"/>
              <a:t>Projects of </a:t>
            </a:r>
            <a:r>
              <a:rPr lang="en-US" i="1" dirty="0"/>
              <a:t>any size</a:t>
            </a:r>
            <a:r>
              <a:rPr lang="en-US" dirty="0"/>
              <a:t> that </a:t>
            </a:r>
            <a:r>
              <a:rPr lang="en-US" b="1" dirty="0"/>
              <a:t>reasonably expect</a:t>
            </a:r>
            <a:r>
              <a:rPr lang="en-US" dirty="0"/>
              <a:t> to cause a violation of water quality standards.</a:t>
            </a:r>
          </a:p>
          <a:p>
            <a:pPr marL="457200" lvl="1" indent="0">
              <a:buNone/>
            </a:pPr>
            <a:endParaRPr lang="en-US" dirty="0"/>
          </a:p>
        </p:txBody>
      </p:sp>
      <p:sp>
        <p:nvSpPr>
          <p:cNvPr id="4" name="Slide Number Placeholder 3"/>
          <p:cNvSpPr>
            <a:spLocks noGrp="1"/>
          </p:cNvSpPr>
          <p:nvPr>
            <p:ph type="sldNum" sz="quarter" idx="12"/>
          </p:nvPr>
        </p:nvSpPr>
        <p:spPr/>
        <p:txBody>
          <a:bodyPr/>
          <a:lstStyle/>
          <a:p>
            <a:fld id="{BF275850-B71D-490D-965C-ED6AE5531855}" type="slidenum">
              <a:rPr lang="en-US" smtClean="0"/>
              <a:t>19</a:t>
            </a:fld>
            <a:endParaRPr lang="en-US"/>
          </a:p>
        </p:txBody>
      </p:sp>
      <p:pic>
        <p:nvPicPr>
          <p:cNvPr id="8" name="Picture 7" descr="Charm Chicken">
            <a:extLst>
              <a:ext uri="{FF2B5EF4-FFF2-40B4-BE49-F238E27FC236}">
                <a16:creationId xmlns:a16="http://schemas.microsoft.com/office/drawing/2014/main" id="{9E2CBE3E-1C19-5F21-193D-D19AAE3F8575}"/>
              </a:ext>
            </a:extLst>
          </p:cNvPr>
          <p:cNvPicPr>
            <a:picLocks noChangeAspect="1"/>
          </p:cNvPicPr>
          <p:nvPr/>
        </p:nvPicPr>
        <p:blipFill>
          <a:blip r:embed="rId2"/>
          <a:stretch>
            <a:fillRect/>
          </a:stretch>
        </p:blipFill>
        <p:spPr>
          <a:xfrm>
            <a:off x="-118126" y="-183013"/>
            <a:ext cx="2632062" cy="2632062"/>
          </a:xfrm>
          <a:prstGeom prst="rect">
            <a:avLst/>
          </a:prstGeom>
        </p:spPr>
      </p:pic>
    </p:spTree>
    <p:extLst>
      <p:ext uri="{BB962C8B-B14F-4D97-AF65-F5344CB8AC3E}">
        <p14:creationId xmlns:p14="http://schemas.microsoft.com/office/powerpoint/2010/main" val="3548756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Table of Contents</a:t>
            </a:r>
          </a:p>
        </p:txBody>
      </p:sp>
      <p:sp>
        <p:nvSpPr>
          <p:cNvPr id="4" name="Oval 3"/>
          <p:cNvSpPr/>
          <p:nvPr/>
        </p:nvSpPr>
        <p:spPr>
          <a:xfrm>
            <a:off x="3820869" y="1546500"/>
            <a:ext cx="527274" cy="527274"/>
          </a:xfrm>
          <a:prstGeom prst="ellipse">
            <a:avLst/>
          </a:prstGeom>
          <a:solidFill>
            <a:schemeClr val="accent2">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100">
                <a:solidFill>
                  <a:schemeClr val="tx1"/>
                </a:solidFill>
                <a:latin typeface="Franklin Gothic Demi" panose="020B0703020102020204" pitchFamily="34" charset="0"/>
              </a:rPr>
              <a:t>1</a:t>
            </a:r>
          </a:p>
        </p:txBody>
      </p:sp>
      <p:sp>
        <p:nvSpPr>
          <p:cNvPr id="10" name="TextBox 9"/>
          <p:cNvSpPr txBox="1"/>
          <p:nvPr/>
        </p:nvSpPr>
        <p:spPr>
          <a:xfrm>
            <a:off x="4607170" y="1584107"/>
            <a:ext cx="3883270" cy="461665"/>
          </a:xfrm>
          <a:prstGeom prst="rect">
            <a:avLst/>
          </a:prstGeom>
          <a:noFill/>
        </p:spPr>
        <p:txBody>
          <a:bodyPr wrap="square" rtlCol="0" anchor="ctr">
            <a:spAutoFit/>
          </a:bodyPr>
          <a:lstStyle/>
          <a:p>
            <a:r>
              <a:rPr lang="en-US" sz="2400" dirty="0"/>
              <a:t>Shorelines</a:t>
            </a:r>
          </a:p>
        </p:txBody>
      </p:sp>
      <p:sp>
        <p:nvSpPr>
          <p:cNvPr id="5" name="Oval 4"/>
          <p:cNvSpPr/>
          <p:nvPr/>
        </p:nvSpPr>
        <p:spPr>
          <a:xfrm>
            <a:off x="3820869" y="2208925"/>
            <a:ext cx="527274" cy="527274"/>
          </a:xfrm>
          <a:prstGeom prst="ellipse">
            <a:avLst/>
          </a:prstGeom>
          <a:solidFill>
            <a:schemeClr val="accent2">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sz="2100">
                <a:solidFill>
                  <a:schemeClr val="tx1"/>
                </a:solidFill>
                <a:latin typeface="Franklin Gothic Demi" panose="020B0703020102020204" pitchFamily="34" charset="0"/>
              </a:rPr>
              <a:t>2</a:t>
            </a:r>
          </a:p>
        </p:txBody>
      </p:sp>
      <p:sp>
        <p:nvSpPr>
          <p:cNvPr id="11" name="TextBox 10"/>
          <p:cNvSpPr txBox="1"/>
          <p:nvPr/>
        </p:nvSpPr>
        <p:spPr>
          <a:xfrm>
            <a:off x="4607170" y="2241728"/>
            <a:ext cx="3883270" cy="461665"/>
          </a:xfrm>
          <a:prstGeom prst="rect">
            <a:avLst/>
          </a:prstGeom>
          <a:noFill/>
        </p:spPr>
        <p:txBody>
          <a:bodyPr wrap="square" rtlCol="0" anchor="ctr">
            <a:spAutoFit/>
          </a:bodyPr>
          <a:lstStyle/>
          <a:p>
            <a:r>
              <a:rPr lang="en-US" sz="2400" dirty="0"/>
              <a:t>Critical Areas</a:t>
            </a:r>
          </a:p>
        </p:txBody>
      </p:sp>
      <p:sp>
        <p:nvSpPr>
          <p:cNvPr id="6" name="Oval 5"/>
          <p:cNvSpPr/>
          <p:nvPr/>
        </p:nvSpPr>
        <p:spPr>
          <a:xfrm>
            <a:off x="3820867" y="2871349"/>
            <a:ext cx="527274" cy="527274"/>
          </a:xfrm>
          <a:prstGeom prst="ellipse">
            <a:avLst/>
          </a:prstGeom>
          <a:solidFill>
            <a:schemeClr val="accent2">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sz="2100">
                <a:solidFill>
                  <a:schemeClr val="tx1"/>
                </a:solidFill>
                <a:latin typeface="Franklin Gothic Demi" panose="020B0703020102020204" pitchFamily="34" charset="0"/>
              </a:rPr>
              <a:t>3</a:t>
            </a:r>
          </a:p>
        </p:txBody>
      </p:sp>
      <p:sp>
        <p:nvSpPr>
          <p:cNvPr id="12" name="TextBox 11"/>
          <p:cNvSpPr txBox="1"/>
          <p:nvPr/>
        </p:nvSpPr>
        <p:spPr>
          <a:xfrm>
            <a:off x="4607170" y="2907617"/>
            <a:ext cx="3883270" cy="461665"/>
          </a:xfrm>
          <a:prstGeom prst="rect">
            <a:avLst/>
          </a:prstGeom>
          <a:noFill/>
        </p:spPr>
        <p:txBody>
          <a:bodyPr wrap="square" rtlCol="0" anchor="ctr">
            <a:spAutoFit/>
          </a:bodyPr>
          <a:lstStyle/>
          <a:p>
            <a:r>
              <a:rPr lang="en-US" sz="2400" dirty="0"/>
              <a:t>Water Quality</a:t>
            </a:r>
          </a:p>
        </p:txBody>
      </p:sp>
      <p:sp>
        <p:nvSpPr>
          <p:cNvPr id="7" name="Oval 6"/>
          <p:cNvSpPr/>
          <p:nvPr/>
        </p:nvSpPr>
        <p:spPr>
          <a:xfrm>
            <a:off x="3820867" y="3533371"/>
            <a:ext cx="527274" cy="527274"/>
          </a:xfrm>
          <a:prstGeom prst="ellipse">
            <a:avLst/>
          </a:prstGeom>
          <a:solidFill>
            <a:schemeClr val="accent2">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sz="2100">
                <a:solidFill>
                  <a:schemeClr val="tx1"/>
                </a:solidFill>
                <a:latin typeface="Franklin Gothic Demi" panose="020B0703020102020204" pitchFamily="34" charset="0"/>
              </a:rPr>
              <a:t>4</a:t>
            </a:r>
          </a:p>
        </p:txBody>
      </p:sp>
      <p:sp>
        <p:nvSpPr>
          <p:cNvPr id="13" name="TextBox 12"/>
          <p:cNvSpPr txBox="1"/>
          <p:nvPr/>
        </p:nvSpPr>
        <p:spPr>
          <a:xfrm>
            <a:off x="4607170" y="3582265"/>
            <a:ext cx="3883270" cy="461665"/>
          </a:xfrm>
          <a:prstGeom prst="rect">
            <a:avLst/>
          </a:prstGeom>
          <a:noFill/>
        </p:spPr>
        <p:txBody>
          <a:bodyPr wrap="square" rtlCol="0" anchor="ctr">
            <a:spAutoFit/>
          </a:bodyPr>
          <a:lstStyle/>
          <a:p>
            <a:r>
              <a:rPr lang="en-US" sz="2400" dirty="0"/>
              <a:t>ERTS</a:t>
            </a:r>
          </a:p>
        </p:txBody>
      </p:sp>
      <p:sp>
        <p:nvSpPr>
          <p:cNvPr id="3" name="Slide Number Placeholder 2"/>
          <p:cNvSpPr>
            <a:spLocks noGrp="1"/>
          </p:cNvSpPr>
          <p:nvPr>
            <p:ph type="sldNum" sz="quarter" idx="12"/>
          </p:nvPr>
        </p:nvSpPr>
        <p:spPr/>
        <p:txBody>
          <a:bodyPr/>
          <a:lstStyle/>
          <a:p>
            <a:fld id="{BF275850-B71D-490D-965C-ED6AE5531855}" type="slidenum">
              <a:rPr lang="en-US" smtClean="0"/>
              <a:pPr/>
              <a:t>2</a:t>
            </a:fld>
            <a:endParaRPr lang="en-US"/>
          </a:p>
        </p:txBody>
      </p:sp>
    </p:spTree>
    <p:extLst>
      <p:ext uri="{BB962C8B-B14F-4D97-AF65-F5344CB8AC3E}">
        <p14:creationId xmlns:p14="http://schemas.microsoft.com/office/powerpoint/2010/main" val="1757243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2F871BD-769F-B125-8BA2-FC71C1F55634}"/>
              </a:ext>
            </a:extLst>
          </p:cNvPr>
          <p:cNvPicPr>
            <a:picLocks noChangeAspect="1"/>
          </p:cNvPicPr>
          <p:nvPr/>
        </p:nvPicPr>
        <p:blipFill>
          <a:blip r:embed="rId2" cstate="print">
            <a:extLst>
              <a:ext uri="{28A0092B-C50C-407E-A947-70E740481C1C}">
                <a14:useLocalDpi xmlns:a14="http://schemas.microsoft.com/office/drawing/2010/main"/>
              </a:ext>
            </a:extLst>
          </a:blip>
          <a:srcRect t="9091" r="26363" b="-1"/>
          <a:stretch/>
        </p:blipFill>
        <p:spPr>
          <a:xfrm>
            <a:off x="20" y="10"/>
            <a:ext cx="9143980" cy="6857990"/>
          </a:xfrm>
          <a:prstGeom prst="rect">
            <a:avLst/>
          </a:prstGeom>
        </p:spPr>
      </p:pic>
      <p:sp>
        <p:nvSpPr>
          <p:cNvPr id="16" name="Rectangle 15">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5" y="-511"/>
            <a:ext cx="4592270" cy="9144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3414" y="3091928"/>
            <a:ext cx="6808922" cy="2387600"/>
          </a:xfrm>
        </p:spPr>
        <p:txBody>
          <a:bodyPr vert="horz" lIns="91440" tIns="45720" rIns="91440" bIns="45720" rtlCol="0" anchor="b">
            <a:normAutofit/>
          </a:bodyPr>
          <a:lstStyle/>
          <a:p>
            <a:r>
              <a:rPr lang="en-US" sz="5300">
                <a:solidFill>
                  <a:schemeClr val="bg1"/>
                </a:solidFill>
              </a:rPr>
              <a:t>ANY TIME YOU'RE WORKING NEAR WATER</a:t>
            </a:r>
          </a:p>
        </p:txBody>
      </p:sp>
      <p:sp>
        <p:nvSpPr>
          <p:cNvPr id="14" name="Rectangle: Rounded Corners 1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3414" y="5624945"/>
            <a:ext cx="6808922" cy="592975"/>
          </a:xfrm>
        </p:spPr>
        <p:txBody>
          <a:bodyPr vert="horz" lIns="91440" tIns="45720" rIns="91440" bIns="45720" rtlCol="0" anchor="ctr">
            <a:normAutofit/>
          </a:bodyPr>
          <a:lstStyle/>
          <a:p>
            <a:pPr marL="0" indent="0">
              <a:buNone/>
            </a:pPr>
            <a:r>
              <a:rPr lang="en-US" sz="2400" dirty="0">
                <a:solidFill>
                  <a:schemeClr val="bg1"/>
                </a:solidFill>
              </a:rPr>
              <a:t>Contact us, better safe than sorry!</a:t>
            </a:r>
          </a:p>
        </p:txBody>
      </p:sp>
      <p:sp>
        <p:nvSpPr>
          <p:cNvPr id="4" name="Slide Number Placeholder 3"/>
          <p:cNvSpPr>
            <a:spLocks noGrp="1"/>
          </p:cNvSpPr>
          <p:nvPr>
            <p:ph type="sldNum" sz="quarter" idx="12"/>
          </p:nvPr>
        </p:nvSpPr>
        <p:spPr>
          <a:xfrm>
            <a:off x="6780899" y="6356350"/>
            <a:ext cx="2057400" cy="365125"/>
          </a:xfrm>
        </p:spPr>
        <p:txBody>
          <a:bodyPr vert="horz" lIns="91440" tIns="45720" rIns="91440" bIns="45720" rtlCol="0" anchor="ctr">
            <a:normAutofit/>
          </a:bodyPr>
          <a:lstStyle/>
          <a:p>
            <a:pPr defTabSz="914400">
              <a:spcAft>
                <a:spcPts val="600"/>
              </a:spcAft>
              <a:defRPr/>
            </a:pPr>
            <a:fld id="{BF275850-B71D-490D-965C-ED6AE5531855}" type="slidenum">
              <a:rPr lang="en-US">
                <a:solidFill>
                  <a:schemeClr val="bg1"/>
                </a:solidFill>
                <a:latin typeface="Calibri" panose="020F0502020204030204"/>
              </a:rPr>
              <a:pPr defTabSz="914400">
                <a:spcAft>
                  <a:spcPts val="600"/>
                </a:spcAft>
                <a:defRPr/>
              </a:pPr>
              <a:t>20</a:t>
            </a:fld>
            <a:endParaRPr lang="en-US">
              <a:solidFill>
                <a:schemeClr val="bg1"/>
              </a:solidFill>
              <a:latin typeface="Calibri" panose="020F0502020204030204"/>
            </a:endParaRPr>
          </a:p>
        </p:txBody>
      </p:sp>
    </p:spTree>
    <p:extLst>
      <p:ext uri="{BB962C8B-B14F-4D97-AF65-F5344CB8AC3E}">
        <p14:creationId xmlns:p14="http://schemas.microsoft.com/office/powerpoint/2010/main" val="3552268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7611C-2B54-CDB4-6662-BA9D0BA277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97F663-6E27-9B00-9FAB-71B3ECF3628F}"/>
              </a:ext>
            </a:extLst>
          </p:cNvPr>
          <p:cNvSpPr>
            <a:spLocks noGrp="1"/>
          </p:cNvSpPr>
          <p:nvPr>
            <p:ph type="title"/>
          </p:nvPr>
        </p:nvSpPr>
        <p:spPr>
          <a:xfrm>
            <a:off x="497134" y="307783"/>
            <a:ext cx="5838821" cy="1290792"/>
          </a:xfrm>
        </p:spPr>
        <p:txBody>
          <a:bodyPr>
            <a:normAutofit/>
          </a:bodyPr>
          <a:lstStyle/>
          <a:p>
            <a:r>
              <a:rPr lang="en-US" dirty="0"/>
              <a:t>Environmental Report Tracking System (ERTS)</a:t>
            </a:r>
          </a:p>
        </p:txBody>
      </p:sp>
      <p:sp>
        <p:nvSpPr>
          <p:cNvPr id="3" name="Slide Number Placeholder 2">
            <a:extLst>
              <a:ext uri="{FF2B5EF4-FFF2-40B4-BE49-F238E27FC236}">
                <a16:creationId xmlns:a16="http://schemas.microsoft.com/office/drawing/2014/main" id="{687FDAA0-A759-1F7E-CC0C-AEFCD4975FE7}"/>
              </a:ext>
            </a:extLst>
          </p:cNvPr>
          <p:cNvSpPr>
            <a:spLocks noGrp="1"/>
          </p:cNvSpPr>
          <p:nvPr>
            <p:ph type="sldNum" sz="quarter" idx="12"/>
          </p:nvPr>
        </p:nvSpPr>
        <p:spPr/>
        <p:txBody>
          <a:bodyPr/>
          <a:lstStyle/>
          <a:p>
            <a:fld id="{BF275850-B71D-490D-965C-ED6AE5531855}" type="slidenum">
              <a:rPr lang="en-US" smtClean="0"/>
              <a:pPr/>
              <a:t>21</a:t>
            </a:fld>
            <a:endParaRPr lang="en-US"/>
          </a:p>
        </p:txBody>
      </p:sp>
      <p:pic>
        <p:nvPicPr>
          <p:cNvPr id="4" name="Picture 3" descr="A picture containing outdoor, nature, rock, surrounded&#10;&#10;AI-generated content may be incorrect.">
            <a:extLst>
              <a:ext uri="{FF2B5EF4-FFF2-40B4-BE49-F238E27FC236}">
                <a16:creationId xmlns:a16="http://schemas.microsoft.com/office/drawing/2014/main" id="{4A19051D-C909-779A-9A1C-4CFE61251C0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941603" y="1713463"/>
            <a:ext cx="6348889" cy="4768734"/>
          </a:xfrm>
          <a:prstGeom prst="rect">
            <a:avLst/>
          </a:prstGeom>
        </p:spPr>
      </p:pic>
      <p:sp>
        <p:nvSpPr>
          <p:cNvPr id="6" name="TextBox 5">
            <a:extLst>
              <a:ext uri="{FF2B5EF4-FFF2-40B4-BE49-F238E27FC236}">
                <a16:creationId xmlns:a16="http://schemas.microsoft.com/office/drawing/2014/main" id="{186AE057-B8F1-9719-37F3-58F1D304CD91}"/>
              </a:ext>
            </a:extLst>
          </p:cNvPr>
          <p:cNvSpPr txBox="1"/>
          <p:nvPr/>
        </p:nvSpPr>
        <p:spPr>
          <a:xfrm>
            <a:off x="1941603" y="6623591"/>
            <a:ext cx="4502123" cy="97885"/>
          </a:xfrm>
          <a:prstGeom prst="rect">
            <a:avLst/>
          </a:prstGeom>
        </p:spPr>
        <p:txBody>
          <a:bodyPr>
            <a:normAutofit fontScale="25000" lnSpcReduction="20000"/>
          </a:bodyPr>
          <a:lstStyle/>
          <a:p>
            <a:r>
              <a:rPr lang="en-US"/>
              <a:t>ThePhoto by PhotoAuthor is licensed under CCYYSA.</a:t>
            </a:r>
          </a:p>
        </p:txBody>
      </p:sp>
    </p:spTree>
    <p:extLst>
      <p:ext uri="{BB962C8B-B14F-4D97-AF65-F5344CB8AC3E}">
        <p14:creationId xmlns:p14="http://schemas.microsoft.com/office/powerpoint/2010/main" val="2778939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EAFCF-BAC3-CE6B-0F7B-F12A94235CE1}"/>
              </a:ext>
            </a:extLst>
          </p:cNvPr>
          <p:cNvSpPr>
            <a:spLocks noGrp="1"/>
          </p:cNvSpPr>
          <p:nvPr>
            <p:ph type="title"/>
          </p:nvPr>
        </p:nvSpPr>
        <p:spPr>
          <a:xfrm>
            <a:off x="457200" y="365126"/>
            <a:ext cx="8291642" cy="786507"/>
          </a:xfrm>
        </p:spPr>
        <p:txBody>
          <a:bodyPr>
            <a:normAutofit/>
          </a:bodyPr>
          <a:lstStyle/>
          <a:p>
            <a:r>
              <a:rPr lang="en-US" sz="4400"/>
              <a:t>What's so great about ERTS?</a:t>
            </a:r>
          </a:p>
        </p:txBody>
      </p:sp>
      <p:sp>
        <p:nvSpPr>
          <p:cNvPr id="3" name="Content Placeholder 2">
            <a:extLst>
              <a:ext uri="{FF2B5EF4-FFF2-40B4-BE49-F238E27FC236}">
                <a16:creationId xmlns:a16="http://schemas.microsoft.com/office/drawing/2014/main" id="{01B0893E-3230-05C0-68D3-97D97E1F3859}"/>
              </a:ext>
            </a:extLst>
          </p:cNvPr>
          <p:cNvSpPr>
            <a:spLocks noGrp="1"/>
          </p:cNvSpPr>
          <p:nvPr>
            <p:ph idx="1"/>
          </p:nvPr>
        </p:nvSpPr>
        <p:spPr>
          <a:xfrm>
            <a:off x="457199" y="1506184"/>
            <a:ext cx="8291643" cy="4670779"/>
          </a:xfrm>
        </p:spPr>
        <p:txBody>
          <a:bodyPr vert="horz" lIns="91440" tIns="45720" rIns="91440" bIns="45720" rtlCol="0" anchor="t">
            <a:normAutofit lnSpcReduction="10000"/>
          </a:bodyPr>
          <a:lstStyle/>
          <a:p>
            <a:pPr marL="0" indent="0">
              <a:buNone/>
            </a:pPr>
            <a:r>
              <a:rPr lang="en-US" u="sng" dirty="0"/>
              <a:t>Centralized reporting connecting all interested parties,</a:t>
            </a:r>
            <a:r>
              <a:rPr lang="en-US" dirty="0"/>
              <a:t> including:</a:t>
            </a:r>
          </a:p>
          <a:p>
            <a:endParaRPr lang="en-US" dirty="0"/>
          </a:p>
          <a:p>
            <a:pPr>
              <a:buFont typeface="Wingdings" panose="020B0604020202020204" pitchFamily="34" charset="0"/>
              <a:buChar char="Ø"/>
            </a:pPr>
            <a:r>
              <a:rPr lang="en-US" dirty="0"/>
              <a:t>City &amp; County code enforcement/Planners</a:t>
            </a:r>
          </a:p>
          <a:p>
            <a:pPr>
              <a:buFont typeface="Wingdings" panose="020B0604020202020204" pitchFamily="34" charset="0"/>
              <a:buChar char="Ø"/>
            </a:pPr>
            <a:r>
              <a:rPr lang="en-US" dirty="0"/>
              <a:t>US Army Corps of Engineers, EPA</a:t>
            </a:r>
          </a:p>
          <a:p>
            <a:pPr>
              <a:buFont typeface="Wingdings" panose="020B0604020202020204" pitchFamily="34" charset="0"/>
              <a:buChar char="Ø"/>
            </a:pPr>
            <a:r>
              <a:rPr lang="en-US" dirty="0"/>
              <a:t>Local Health Districts</a:t>
            </a:r>
          </a:p>
          <a:p>
            <a:pPr>
              <a:buFont typeface="Wingdings" panose="020B0604020202020204" pitchFamily="34" charset="0"/>
              <a:buChar char="Ø"/>
            </a:pPr>
            <a:r>
              <a:rPr lang="en-US" dirty="0"/>
              <a:t>All Ecology divisions (air, water, toxics, spills, solid waste, etc.)</a:t>
            </a:r>
          </a:p>
          <a:p>
            <a:pPr>
              <a:buFont typeface="Wingdings" panose="020B0604020202020204" pitchFamily="34" charset="0"/>
              <a:buChar char="Ø"/>
            </a:pPr>
            <a:r>
              <a:rPr lang="en-US" dirty="0"/>
              <a:t>Dept of Ag, Fish &amp; Wildlife, and MORE</a:t>
            </a:r>
          </a:p>
        </p:txBody>
      </p:sp>
      <p:sp>
        <p:nvSpPr>
          <p:cNvPr id="4" name="Slide Number Placeholder 3">
            <a:extLst>
              <a:ext uri="{FF2B5EF4-FFF2-40B4-BE49-F238E27FC236}">
                <a16:creationId xmlns:a16="http://schemas.microsoft.com/office/drawing/2014/main" id="{5C22F28E-F600-7E1E-3013-57391EEB0E55}"/>
              </a:ext>
            </a:extLst>
          </p:cNvPr>
          <p:cNvSpPr>
            <a:spLocks noGrp="1"/>
          </p:cNvSpPr>
          <p:nvPr>
            <p:ph type="sldNum" sz="quarter" idx="12"/>
          </p:nvPr>
        </p:nvSpPr>
        <p:spPr/>
        <p:txBody>
          <a:bodyPr/>
          <a:lstStyle/>
          <a:p>
            <a:fld id="{BF275850-B71D-490D-965C-ED6AE5531855}" type="slidenum">
              <a:rPr lang="en-US" smtClean="0"/>
              <a:t>22</a:t>
            </a:fld>
            <a:endParaRPr lang="en-US"/>
          </a:p>
        </p:txBody>
      </p:sp>
    </p:spTree>
    <p:extLst>
      <p:ext uri="{BB962C8B-B14F-4D97-AF65-F5344CB8AC3E}">
        <p14:creationId xmlns:p14="http://schemas.microsoft.com/office/powerpoint/2010/main" val="3746395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36DDCF3C-B6B1-8841-7728-ED13D41AF2D6}"/>
              </a:ext>
            </a:extLst>
          </p:cNvPr>
          <p:cNvPicPr>
            <a:picLocks noChangeAspect="1"/>
          </p:cNvPicPr>
          <p:nvPr/>
        </p:nvPicPr>
        <p:blipFill>
          <a:blip r:embed="rId2" cstate="print">
            <a:extLst>
              <a:ext uri="{28A0092B-C50C-407E-A947-70E740481C1C}">
                <a14:useLocalDpi xmlns:a14="http://schemas.microsoft.com/office/drawing/2010/main"/>
              </a:ext>
            </a:extLst>
          </a:blip>
          <a:srcRect l="2379" r="13273" b="1"/>
          <a:stretch/>
        </p:blipFill>
        <p:spPr>
          <a:xfrm>
            <a:off x="20" y="1282"/>
            <a:ext cx="9143980" cy="6856718"/>
          </a:xfrm>
          <a:prstGeom prst="rect">
            <a:avLst/>
          </a:prstGeom>
        </p:spPr>
      </p:pic>
      <p:sp>
        <p:nvSpPr>
          <p:cNvPr id="2" name="Slide Number Placeholder 1">
            <a:extLst>
              <a:ext uri="{FF2B5EF4-FFF2-40B4-BE49-F238E27FC236}">
                <a16:creationId xmlns:a16="http://schemas.microsoft.com/office/drawing/2014/main" id="{681C13B5-E5B5-B65B-7BE2-E09B4023B93A}"/>
              </a:ext>
            </a:extLst>
          </p:cNvPr>
          <p:cNvSpPr>
            <a:spLocks noGrp="1"/>
          </p:cNvSpPr>
          <p:nvPr>
            <p:ph type="sldNum" sz="quarter" idx="12"/>
          </p:nvPr>
        </p:nvSpPr>
        <p:spPr>
          <a:xfrm>
            <a:off x="6457950" y="6356350"/>
            <a:ext cx="2057400" cy="365125"/>
          </a:xfrm>
        </p:spPr>
        <p:txBody>
          <a:bodyPr>
            <a:normAutofit/>
          </a:bodyPr>
          <a:lstStyle/>
          <a:p>
            <a:pPr>
              <a:spcAft>
                <a:spcPts val="600"/>
              </a:spcAft>
            </a:pPr>
            <a:fld id="{BF275850-B71D-490D-965C-ED6AE5531855}" type="slidenum">
              <a:rPr lang="en-US">
                <a:solidFill>
                  <a:srgbClr val="FFFFFF"/>
                </a:solidFill>
              </a:rPr>
              <a:pPr>
                <a:spcAft>
                  <a:spcPts val="600"/>
                </a:spcAft>
              </a:pPr>
              <a:t>23</a:t>
            </a:fld>
            <a:endParaRPr lang="en-US">
              <a:solidFill>
                <a:srgbClr val="FFFFFF"/>
              </a:solidFill>
            </a:endParaRPr>
          </a:p>
        </p:txBody>
      </p:sp>
      <p:sp>
        <p:nvSpPr>
          <p:cNvPr id="4" name="Arrow: Right 3">
            <a:extLst>
              <a:ext uri="{FF2B5EF4-FFF2-40B4-BE49-F238E27FC236}">
                <a16:creationId xmlns:a16="http://schemas.microsoft.com/office/drawing/2014/main" id="{CAFF3A2D-E29A-C8F1-D7AE-C9384C0E6614}"/>
              </a:ext>
            </a:extLst>
          </p:cNvPr>
          <p:cNvSpPr/>
          <p:nvPr/>
        </p:nvSpPr>
        <p:spPr>
          <a:xfrm>
            <a:off x="559022" y="3983030"/>
            <a:ext cx="1058148" cy="429248"/>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BBDE7E0-B758-2C4D-0B80-59B103DF40BA}"/>
              </a:ext>
            </a:extLst>
          </p:cNvPr>
          <p:cNvSpPr txBox="1"/>
          <p:nvPr/>
        </p:nvSpPr>
        <p:spPr>
          <a:xfrm>
            <a:off x="2176191" y="1417518"/>
            <a:ext cx="60194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dirty="0">
                <a:solidFill>
                  <a:srgbClr val="FF0000"/>
                </a:solidFill>
              </a:rPr>
              <a:t>Ecology.wa.gov</a:t>
            </a:r>
          </a:p>
        </p:txBody>
      </p:sp>
      <p:sp>
        <p:nvSpPr>
          <p:cNvPr id="6" name="Arrow: Right 5">
            <a:extLst>
              <a:ext uri="{FF2B5EF4-FFF2-40B4-BE49-F238E27FC236}">
                <a16:creationId xmlns:a16="http://schemas.microsoft.com/office/drawing/2014/main" id="{5CAE3615-030A-D44E-1D3D-D17AA6C035EF}"/>
              </a:ext>
            </a:extLst>
          </p:cNvPr>
          <p:cNvSpPr/>
          <p:nvPr/>
        </p:nvSpPr>
        <p:spPr>
          <a:xfrm>
            <a:off x="409284" y="1607187"/>
            <a:ext cx="1766908" cy="48914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158A55CE-75CB-69D3-6F49-FD2D2D68F47A}"/>
              </a:ext>
            </a:extLst>
          </p:cNvPr>
          <p:cNvSpPr/>
          <p:nvPr/>
        </p:nvSpPr>
        <p:spPr>
          <a:xfrm>
            <a:off x="5869728" y="1607187"/>
            <a:ext cx="2325930" cy="489144"/>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3183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3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503BBAD-3A81-3DAF-8536-DD1DE8889B67}"/>
              </a:ext>
            </a:extLst>
          </p:cNvPr>
          <p:cNvPicPr>
            <a:picLocks noChangeAspect="1"/>
          </p:cNvPicPr>
          <p:nvPr/>
        </p:nvPicPr>
        <p:blipFill>
          <a:blip r:embed="rId2"/>
          <a:stretch>
            <a:fillRect/>
          </a:stretch>
        </p:blipFill>
        <p:spPr>
          <a:xfrm>
            <a:off x="606828" y="643467"/>
            <a:ext cx="7930342" cy="5571066"/>
          </a:xfrm>
          <a:prstGeom prst="rect">
            <a:avLst/>
          </a:prstGeom>
        </p:spPr>
      </p:pic>
      <p:sp>
        <p:nvSpPr>
          <p:cNvPr id="2" name="Slide Number Placeholder 1">
            <a:extLst>
              <a:ext uri="{FF2B5EF4-FFF2-40B4-BE49-F238E27FC236}">
                <a16:creationId xmlns:a16="http://schemas.microsoft.com/office/drawing/2014/main" id="{EA665A6C-A523-6A67-543C-C1EE79D27903}"/>
              </a:ext>
            </a:extLst>
          </p:cNvPr>
          <p:cNvSpPr>
            <a:spLocks noGrp="1"/>
          </p:cNvSpPr>
          <p:nvPr>
            <p:ph type="sldNum" sz="quarter" idx="12"/>
          </p:nvPr>
        </p:nvSpPr>
        <p:spPr>
          <a:xfrm>
            <a:off x="6457950" y="6356350"/>
            <a:ext cx="2057400" cy="365125"/>
          </a:xfrm>
        </p:spPr>
        <p:txBody>
          <a:bodyPr>
            <a:normAutofit/>
          </a:bodyPr>
          <a:lstStyle/>
          <a:p>
            <a:pPr>
              <a:spcAft>
                <a:spcPts val="600"/>
              </a:spcAft>
            </a:pPr>
            <a:fld id="{BF275850-B71D-490D-965C-ED6AE5531855}" type="slidenum">
              <a:rPr lang="en-US">
                <a:solidFill>
                  <a:srgbClr val="FFFFFF"/>
                </a:solidFill>
              </a:rPr>
              <a:pPr>
                <a:spcAft>
                  <a:spcPts val="600"/>
                </a:spcAft>
              </a:pPr>
              <a:t>24</a:t>
            </a:fld>
            <a:endParaRPr lang="en-US">
              <a:solidFill>
                <a:srgbClr val="FFFFFF"/>
              </a:solidFill>
            </a:endParaRPr>
          </a:p>
        </p:txBody>
      </p:sp>
      <p:sp>
        <p:nvSpPr>
          <p:cNvPr id="4" name="Arrow: Right 3">
            <a:extLst>
              <a:ext uri="{FF2B5EF4-FFF2-40B4-BE49-F238E27FC236}">
                <a16:creationId xmlns:a16="http://schemas.microsoft.com/office/drawing/2014/main" id="{B03F43B3-E0EF-DADE-E17A-4A323D6E7EE4}"/>
              </a:ext>
            </a:extLst>
          </p:cNvPr>
          <p:cNvSpPr/>
          <p:nvPr/>
        </p:nvSpPr>
        <p:spPr>
          <a:xfrm>
            <a:off x="1197904" y="4382332"/>
            <a:ext cx="1886698" cy="269528"/>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9496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5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7C80185-FF21-04D6-A662-80886A2AD42A}"/>
              </a:ext>
            </a:extLst>
          </p:cNvPr>
          <p:cNvPicPr>
            <a:picLocks noChangeAspect="1"/>
          </p:cNvPicPr>
          <p:nvPr/>
        </p:nvPicPr>
        <p:blipFill>
          <a:blip r:embed="rId2"/>
          <a:stretch>
            <a:fillRect/>
          </a:stretch>
        </p:blipFill>
        <p:spPr>
          <a:xfrm>
            <a:off x="482600" y="975360"/>
            <a:ext cx="8178799" cy="4907278"/>
          </a:xfrm>
          <a:prstGeom prst="rect">
            <a:avLst/>
          </a:prstGeom>
        </p:spPr>
      </p:pic>
      <p:sp>
        <p:nvSpPr>
          <p:cNvPr id="2" name="Slide Number Placeholder 1">
            <a:extLst>
              <a:ext uri="{FF2B5EF4-FFF2-40B4-BE49-F238E27FC236}">
                <a16:creationId xmlns:a16="http://schemas.microsoft.com/office/drawing/2014/main" id="{4C105E30-AC76-0A72-71A3-E523702C41F1}"/>
              </a:ext>
            </a:extLst>
          </p:cNvPr>
          <p:cNvSpPr>
            <a:spLocks noGrp="1"/>
          </p:cNvSpPr>
          <p:nvPr>
            <p:ph type="sldNum" sz="quarter" idx="12"/>
          </p:nvPr>
        </p:nvSpPr>
        <p:spPr>
          <a:xfrm>
            <a:off x="6457950" y="6356350"/>
            <a:ext cx="2057400" cy="365125"/>
          </a:xfrm>
        </p:spPr>
        <p:txBody>
          <a:bodyPr>
            <a:normAutofit/>
          </a:bodyPr>
          <a:lstStyle/>
          <a:p>
            <a:pPr>
              <a:spcAft>
                <a:spcPts val="600"/>
              </a:spcAft>
            </a:pPr>
            <a:fld id="{BF275850-B71D-490D-965C-ED6AE5531855}" type="slidenum">
              <a:rPr lang="en-US">
                <a:solidFill>
                  <a:srgbClr val="FFFFFF"/>
                </a:solidFill>
              </a:rPr>
              <a:pPr>
                <a:spcAft>
                  <a:spcPts val="600"/>
                </a:spcAft>
              </a:pPr>
              <a:t>25</a:t>
            </a:fld>
            <a:endParaRPr lang="en-US">
              <a:solidFill>
                <a:srgbClr val="FFFFFF"/>
              </a:solidFill>
            </a:endParaRPr>
          </a:p>
        </p:txBody>
      </p:sp>
      <p:sp>
        <p:nvSpPr>
          <p:cNvPr id="4" name="Arrow: Left 3">
            <a:extLst>
              <a:ext uri="{FF2B5EF4-FFF2-40B4-BE49-F238E27FC236}">
                <a16:creationId xmlns:a16="http://schemas.microsoft.com/office/drawing/2014/main" id="{0D733CCE-C677-FA5E-DDB8-BA4AB0A92B39}"/>
              </a:ext>
            </a:extLst>
          </p:cNvPr>
          <p:cNvSpPr/>
          <p:nvPr/>
        </p:nvSpPr>
        <p:spPr>
          <a:xfrm>
            <a:off x="5280760" y="2136262"/>
            <a:ext cx="2825056" cy="389318"/>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5389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218" y="365126"/>
            <a:ext cx="8301624" cy="946227"/>
          </a:xfrm>
        </p:spPr>
        <p:txBody>
          <a:bodyPr>
            <a:noAutofit/>
          </a:bodyPr>
          <a:lstStyle/>
          <a:p>
            <a:r>
              <a:rPr lang="en-US" sz="4400"/>
              <a:t>To be, or not to be...Anonymous</a:t>
            </a:r>
          </a:p>
        </p:txBody>
      </p:sp>
      <p:sp>
        <p:nvSpPr>
          <p:cNvPr id="3" name="Text Placeholder 2"/>
          <p:cNvSpPr>
            <a:spLocks noGrp="1"/>
          </p:cNvSpPr>
          <p:nvPr>
            <p:ph type="body" idx="1"/>
          </p:nvPr>
        </p:nvSpPr>
        <p:spPr>
          <a:xfrm>
            <a:off x="452042" y="1471529"/>
            <a:ext cx="3868340" cy="474524"/>
          </a:xfrm>
        </p:spPr>
        <p:txBody>
          <a:bodyPr>
            <a:normAutofit lnSpcReduction="10000"/>
          </a:bodyPr>
          <a:lstStyle/>
          <a:p>
            <a:r>
              <a:rPr lang="en-US"/>
              <a:t>Anonymous</a:t>
            </a:r>
          </a:p>
        </p:txBody>
      </p:sp>
      <p:sp>
        <p:nvSpPr>
          <p:cNvPr id="4" name="Content Placeholder 3"/>
          <p:cNvSpPr>
            <a:spLocks noGrp="1"/>
          </p:cNvSpPr>
          <p:nvPr>
            <p:ph sz="half" idx="2"/>
          </p:nvPr>
        </p:nvSpPr>
        <p:spPr>
          <a:xfrm>
            <a:off x="447218" y="2395267"/>
            <a:ext cx="3878322" cy="3185462"/>
          </a:xfrm>
        </p:spPr>
        <p:txBody>
          <a:bodyPr vert="horz" lIns="91440" tIns="45720" rIns="91440" bIns="45720" rtlCol="0" anchor="t">
            <a:normAutofit fontScale="92500" lnSpcReduction="20000"/>
          </a:bodyPr>
          <a:lstStyle/>
          <a:p>
            <a:r>
              <a:rPr lang="en-US"/>
              <a:t>(Less) confrontation for you.</a:t>
            </a:r>
          </a:p>
          <a:p>
            <a:endParaRPr lang="en-US" dirty="0"/>
          </a:p>
          <a:p>
            <a:r>
              <a:rPr lang="en-US"/>
              <a:t>One and DONE</a:t>
            </a:r>
          </a:p>
          <a:p>
            <a:pPr marL="0" indent="0">
              <a:buNone/>
            </a:pPr>
            <a:endParaRPr lang="en-US" dirty="0"/>
          </a:p>
          <a:p>
            <a:pPr marL="0" indent="0">
              <a:buNone/>
            </a:pPr>
            <a:endParaRPr lang="en-US" dirty="0"/>
          </a:p>
          <a:p>
            <a:pPr marL="0" indent="0">
              <a:buNone/>
            </a:pPr>
            <a:endParaRPr lang="en-US"/>
          </a:p>
        </p:txBody>
      </p:sp>
      <p:sp>
        <p:nvSpPr>
          <p:cNvPr id="5" name="Text Placeholder 4"/>
          <p:cNvSpPr>
            <a:spLocks noGrp="1"/>
          </p:cNvSpPr>
          <p:nvPr>
            <p:ph type="body" sz="quarter" idx="3"/>
          </p:nvPr>
        </p:nvSpPr>
        <p:spPr>
          <a:xfrm>
            <a:off x="4741661" y="1471529"/>
            <a:ext cx="3887391" cy="474524"/>
          </a:xfrm>
        </p:spPr>
        <p:txBody>
          <a:bodyPr>
            <a:normAutofit lnSpcReduction="10000"/>
          </a:bodyPr>
          <a:lstStyle/>
          <a:p>
            <a:r>
              <a:rPr lang="en-US"/>
              <a:t>Non-anonymous</a:t>
            </a:r>
          </a:p>
        </p:txBody>
      </p:sp>
      <p:sp>
        <p:nvSpPr>
          <p:cNvPr id="6" name="Content Placeholder 5"/>
          <p:cNvSpPr>
            <a:spLocks noGrp="1"/>
          </p:cNvSpPr>
          <p:nvPr>
            <p:ph sz="quarter" idx="4"/>
          </p:nvPr>
        </p:nvSpPr>
        <p:spPr>
          <a:xfrm>
            <a:off x="4681767" y="2155686"/>
            <a:ext cx="4067076" cy="4033975"/>
          </a:xfrm>
        </p:spPr>
        <p:txBody>
          <a:bodyPr vert="horz" lIns="91440" tIns="45720" rIns="91440" bIns="45720" rtlCol="0" anchor="t">
            <a:normAutofit fontScale="92500" lnSpcReduction="20000"/>
          </a:bodyPr>
          <a:lstStyle/>
          <a:p>
            <a:r>
              <a:rPr lang="en-US"/>
              <a:t>We don't reveal your name unless they get a Public Records Req.</a:t>
            </a:r>
          </a:p>
          <a:p>
            <a:r>
              <a:rPr lang="en-US"/>
              <a:t>You can show us the problem firsthand</a:t>
            </a:r>
          </a:p>
          <a:p>
            <a:r>
              <a:rPr lang="en-US"/>
              <a:t>Answer questions, give additional reports</a:t>
            </a:r>
          </a:p>
          <a:p>
            <a:r>
              <a:rPr lang="en-US"/>
              <a:t>Some local gov't will NOT follow up on </a:t>
            </a:r>
            <a:r>
              <a:rPr lang="en-US" dirty="0"/>
              <a:t>Anon reports</a:t>
            </a:r>
            <a:endParaRPr lang="en-US"/>
          </a:p>
          <a:p>
            <a:endParaRPr lang="en-US"/>
          </a:p>
        </p:txBody>
      </p:sp>
      <p:sp>
        <p:nvSpPr>
          <p:cNvPr id="7" name="Slide Number Placeholder 6"/>
          <p:cNvSpPr>
            <a:spLocks noGrp="1"/>
          </p:cNvSpPr>
          <p:nvPr>
            <p:ph type="sldNum" sz="quarter" idx="12"/>
          </p:nvPr>
        </p:nvSpPr>
        <p:spPr/>
        <p:txBody>
          <a:bodyPr/>
          <a:lstStyle/>
          <a:p>
            <a:fld id="{BF275850-B71D-490D-965C-ED6AE5531855}" type="slidenum">
              <a:rPr lang="en-US" smtClean="0"/>
              <a:t>26</a:t>
            </a:fld>
            <a:endParaRPr lang="en-US"/>
          </a:p>
        </p:txBody>
      </p:sp>
      <p:pic>
        <p:nvPicPr>
          <p:cNvPr id="9" name="Picture 8" descr="Thinking Chicken">
            <a:extLst>
              <a:ext uri="{FF2B5EF4-FFF2-40B4-BE49-F238E27FC236}">
                <a16:creationId xmlns:a16="http://schemas.microsoft.com/office/drawing/2014/main" id="{62CD923E-0822-6A16-E48A-4DB20C1A1C64}"/>
              </a:ext>
            </a:extLst>
          </p:cNvPr>
          <p:cNvPicPr>
            <a:picLocks noChangeAspect="1"/>
          </p:cNvPicPr>
          <p:nvPr/>
        </p:nvPicPr>
        <p:blipFill>
          <a:blip r:embed="rId2"/>
          <a:stretch>
            <a:fillRect/>
          </a:stretch>
        </p:blipFill>
        <p:spPr>
          <a:xfrm>
            <a:off x="1808502" y="3989686"/>
            <a:ext cx="2871642" cy="2871642"/>
          </a:xfrm>
          <a:prstGeom prst="rect">
            <a:avLst/>
          </a:prstGeom>
        </p:spPr>
      </p:pic>
    </p:spTree>
    <p:extLst>
      <p:ext uri="{BB962C8B-B14F-4D97-AF65-F5344CB8AC3E}">
        <p14:creationId xmlns:p14="http://schemas.microsoft.com/office/powerpoint/2010/main" val="3516142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B3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BF703E0-3182-BA97-84BB-C42F43495731}"/>
              </a:ext>
            </a:extLst>
          </p:cNvPr>
          <p:cNvPicPr>
            <a:picLocks noChangeAspect="1"/>
          </p:cNvPicPr>
          <p:nvPr/>
        </p:nvPicPr>
        <p:blipFill>
          <a:blip r:embed="rId2"/>
          <a:stretch>
            <a:fillRect/>
          </a:stretch>
        </p:blipFill>
        <p:spPr>
          <a:xfrm>
            <a:off x="782159" y="643467"/>
            <a:ext cx="7579681" cy="5571066"/>
          </a:xfrm>
          <a:prstGeom prst="rect">
            <a:avLst/>
          </a:prstGeom>
        </p:spPr>
      </p:pic>
      <p:sp>
        <p:nvSpPr>
          <p:cNvPr id="2" name="Slide Number Placeholder 1">
            <a:extLst>
              <a:ext uri="{FF2B5EF4-FFF2-40B4-BE49-F238E27FC236}">
                <a16:creationId xmlns:a16="http://schemas.microsoft.com/office/drawing/2014/main" id="{DE0089F1-01D6-C4FD-6E3D-90E75ADCA82F}"/>
              </a:ext>
            </a:extLst>
          </p:cNvPr>
          <p:cNvSpPr>
            <a:spLocks noGrp="1"/>
          </p:cNvSpPr>
          <p:nvPr>
            <p:ph type="sldNum" sz="quarter" idx="12"/>
          </p:nvPr>
        </p:nvSpPr>
        <p:spPr>
          <a:xfrm>
            <a:off x="6457950" y="6356350"/>
            <a:ext cx="2057400" cy="365125"/>
          </a:xfrm>
        </p:spPr>
        <p:txBody>
          <a:bodyPr>
            <a:normAutofit/>
          </a:bodyPr>
          <a:lstStyle/>
          <a:p>
            <a:pPr>
              <a:spcAft>
                <a:spcPts val="600"/>
              </a:spcAft>
            </a:pPr>
            <a:fld id="{BF275850-B71D-490D-965C-ED6AE5531855}" type="slidenum">
              <a:rPr lang="en-US">
                <a:solidFill>
                  <a:srgbClr val="FFFFFF"/>
                </a:solidFill>
              </a:rPr>
              <a:pPr>
                <a:spcAft>
                  <a:spcPts val="600"/>
                </a:spcAft>
              </a:pPr>
              <a:t>27</a:t>
            </a:fld>
            <a:endParaRPr lang="en-US">
              <a:solidFill>
                <a:srgbClr val="FFFFFF"/>
              </a:solidFill>
            </a:endParaRPr>
          </a:p>
        </p:txBody>
      </p:sp>
      <p:sp>
        <p:nvSpPr>
          <p:cNvPr id="4" name="Arrow: Right 3">
            <a:extLst>
              <a:ext uri="{FF2B5EF4-FFF2-40B4-BE49-F238E27FC236}">
                <a16:creationId xmlns:a16="http://schemas.microsoft.com/office/drawing/2014/main" id="{427495BA-191F-44A5-435B-7DBA444FAB08}"/>
              </a:ext>
            </a:extLst>
          </p:cNvPr>
          <p:cNvSpPr/>
          <p:nvPr/>
        </p:nvSpPr>
        <p:spPr>
          <a:xfrm>
            <a:off x="798602" y="5131022"/>
            <a:ext cx="2335912" cy="539056"/>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6B318BE-3283-B022-6279-F3F07200D27F}"/>
              </a:ext>
            </a:extLst>
          </p:cNvPr>
          <p:cNvSpPr txBox="1"/>
          <p:nvPr/>
        </p:nvSpPr>
        <p:spPr>
          <a:xfrm>
            <a:off x="778637" y="3014725"/>
            <a:ext cx="226603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There's room for about 250 words here. </a:t>
            </a:r>
          </a:p>
          <a:p>
            <a:r>
              <a:rPr lang="en-US"/>
              <a:t>Email and phone calls are better for longer narratives.</a:t>
            </a:r>
          </a:p>
        </p:txBody>
      </p:sp>
    </p:spTree>
    <p:extLst>
      <p:ext uri="{BB962C8B-B14F-4D97-AF65-F5344CB8AC3E}">
        <p14:creationId xmlns:p14="http://schemas.microsoft.com/office/powerpoint/2010/main" val="3503407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4D94D20-0EF1-4E8B-A0E1-117A9E413A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A61BA769-3A2C-5C55-B8F1-F9C27CE0FFA8}"/>
              </a:ext>
            </a:extLst>
          </p:cNvPr>
          <p:cNvSpPr>
            <a:spLocks noGrp="1"/>
          </p:cNvSpPr>
          <p:nvPr>
            <p:ph type="title"/>
          </p:nvPr>
        </p:nvSpPr>
        <p:spPr>
          <a:xfrm>
            <a:off x="342900" y="1598246"/>
            <a:ext cx="3309314" cy="3626217"/>
          </a:xfrm>
        </p:spPr>
        <p:txBody>
          <a:bodyPr vert="horz" lIns="91440" tIns="45720" rIns="91440" bIns="45720" rtlCol="0" anchor="t">
            <a:normAutofit/>
          </a:bodyPr>
          <a:lstStyle/>
          <a:p>
            <a:pPr algn="r"/>
            <a:r>
              <a:rPr lang="en-US" sz="7000">
                <a:solidFill>
                  <a:srgbClr val="FFFFFF"/>
                </a:solidFill>
              </a:rPr>
              <a:t>For Context</a:t>
            </a:r>
          </a:p>
        </p:txBody>
      </p:sp>
      <p:sp>
        <p:nvSpPr>
          <p:cNvPr id="16" name="Content Placeholder 15">
            <a:extLst>
              <a:ext uri="{FF2B5EF4-FFF2-40B4-BE49-F238E27FC236}">
                <a16:creationId xmlns:a16="http://schemas.microsoft.com/office/drawing/2014/main" id="{7B4ED1D6-8F75-2A89-884D-8FEAAA3A6F72}"/>
              </a:ext>
            </a:extLst>
          </p:cNvPr>
          <p:cNvSpPr>
            <a:spLocks noGrp="1"/>
          </p:cNvSpPr>
          <p:nvPr>
            <p:ph idx="1"/>
          </p:nvPr>
        </p:nvSpPr>
        <p:spPr>
          <a:xfrm>
            <a:off x="302970" y="4711331"/>
            <a:ext cx="3479015" cy="1031537"/>
          </a:xfrm>
        </p:spPr>
        <p:txBody>
          <a:bodyPr vert="horz" lIns="91440" tIns="45720" rIns="91440" bIns="45720" rtlCol="0" anchor="t">
            <a:noAutofit/>
          </a:bodyPr>
          <a:lstStyle/>
          <a:p>
            <a:pPr marL="0" indent="0" algn="r">
              <a:buNone/>
            </a:pPr>
            <a:r>
              <a:rPr lang="en-US" sz="2800" dirty="0">
                <a:solidFill>
                  <a:srgbClr val="FFFFFF"/>
                </a:solidFill>
              </a:rPr>
              <a:t>Email and phone reports are also a great option.</a:t>
            </a:r>
          </a:p>
        </p:txBody>
      </p:sp>
      <p:sp>
        <p:nvSpPr>
          <p:cNvPr id="4" name="Slide Number Placeholder 3">
            <a:extLst>
              <a:ext uri="{FF2B5EF4-FFF2-40B4-BE49-F238E27FC236}">
                <a16:creationId xmlns:a16="http://schemas.microsoft.com/office/drawing/2014/main" id="{C9C73F63-F825-8B46-3148-778054AFE127}"/>
              </a:ext>
            </a:extLst>
          </p:cNvPr>
          <p:cNvSpPr>
            <a:spLocks noGrp="1"/>
          </p:cNvSpPr>
          <p:nvPr>
            <p:ph type="sldNum" sz="quarter" idx="12"/>
          </p:nvPr>
        </p:nvSpPr>
        <p:spPr>
          <a:xfrm>
            <a:off x="6457950" y="224937"/>
            <a:ext cx="2057400" cy="365125"/>
          </a:xfrm>
        </p:spPr>
        <p:txBody>
          <a:bodyPr vert="horz" lIns="91440" tIns="45720" rIns="91440" bIns="45720" rtlCol="0" anchor="ctr">
            <a:normAutofit/>
          </a:bodyPr>
          <a:lstStyle/>
          <a:p>
            <a:pPr defTabSz="914400">
              <a:spcAft>
                <a:spcPts val="600"/>
              </a:spcAft>
            </a:pPr>
            <a:fld id="{BF275850-B71D-490D-965C-ED6AE5531855}" type="slidenum">
              <a:rPr lang="en-US">
                <a:solidFill>
                  <a:srgbClr val="FFFFFF"/>
                </a:solidFill>
              </a:rPr>
              <a:pPr defTabSz="914400">
                <a:spcAft>
                  <a:spcPts val="600"/>
                </a:spcAft>
              </a:pPr>
              <a:t>28</a:t>
            </a:fld>
            <a:endParaRPr lang="en-US">
              <a:solidFill>
                <a:srgbClr val="FFFFFF"/>
              </a:solidFill>
            </a:endParaRPr>
          </a:p>
        </p:txBody>
      </p:sp>
      <p:cxnSp>
        <p:nvCxnSpPr>
          <p:cNvPr id="23" name="Straight Connector 2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85491"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78B3681E-1C1D-4D0E-A1DE-AE2E3D03C2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34057" y="1267063"/>
            <a:ext cx="276361" cy="519967"/>
            <a:chOff x="11512034" y="1267063"/>
            <a:chExt cx="368480" cy="519967"/>
          </a:xfrm>
          <a:solidFill>
            <a:srgbClr val="FFFFFF"/>
          </a:solidFill>
        </p:grpSpPr>
        <p:sp>
          <p:nvSpPr>
            <p:cNvPr id="26"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grpFill/>
            <a:ln w="603" cap="flat">
              <a:noFill/>
              <a:prstDash val="solid"/>
              <a:miter/>
            </a:ln>
          </p:spPr>
          <p:txBody>
            <a:bodyPr rtlCol="0" anchor="ctr"/>
            <a:lstStyle/>
            <a:p>
              <a:endParaRPr lang="en-US">
                <a:solidFill>
                  <a:srgbClr val="FFFFFF"/>
                </a:solidFill>
              </a:endParaRPr>
            </a:p>
          </p:txBody>
        </p:sp>
        <p:sp>
          <p:nvSpPr>
            <p:cNvPr id="27"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sp>
        <p:nvSpPr>
          <p:cNvPr id="6" name="TextBox 5">
            <a:extLst>
              <a:ext uri="{FF2B5EF4-FFF2-40B4-BE49-F238E27FC236}">
                <a16:creationId xmlns:a16="http://schemas.microsoft.com/office/drawing/2014/main" id="{BC08D6EE-32C5-6108-F20C-0F7D855E8012}"/>
              </a:ext>
            </a:extLst>
          </p:cNvPr>
          <p:cNvSpPr txBox="1"/>
          <p:nvPr/>
        </p:nvSpPr>
        <p:spPr>
          <a:xfrm>
            <a:off x="4185780" y="1586630"/>
            <a:ext cx="3663863" cy="484253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ea typeface="+mn-lt"/>
                <a:cs typeface="+mn-lt"/>
              </a:rPr>
              <a:t>This is what 1500 characters looks like. It is roughly between 240 to 260 words, which should be enough for a short but detailed description. This is what 1500 characters looks like. It is roughly between 240 to 260 words, which should be enough for a short but detailed description. This is what 1500 characters looks like. It is roughly between 240 to 260 words, which should be enough for a short but detailed description. This is what 1500 characters looks like. It is roughly between 240 to 260 words, which should be enough for a short but detailed description. This is what 1500 characters looks like. It is roughly between 240 to 260 words, which should be enough for a short but detailed description. This is what 1500 characters looks like. It is roughly between 240 to 260 words, which should be enough for a short but detailed description. This is what 1500 characters looks like. It is roughly between 240 to 260 words, which should be enough for a short but detailed description. This is what 1500 characters looks like. It is roughly between 240 to 260 words, which should be enough for a short but detailed description. This is what 1500 characters looks like. It is roughly between 240 to 260 words, which should be enough for a short but detailed description. This is what 1500 characters looks like. It is roughly between 240 to 260 words, which should be enough for a short but detailed description. This is what 1500 characters looks like. It is roughly between 240 to 260 words,</a:t>
            </a:r>
            <a:endParaRPr lang="en-US" sz="1100" dirty="0"/>
          </a:p>
        </p:txBody>
      </p:sp>
      <p:pic>
        <p:nvPicPr>
          <p:cNvPr id="3" name="Picture 2" descr="Wondering Chicken">
            <a:extLst>
              <a:ext uri="{FF2B5EF4-FFF2-40B4-BE49-F238E27FC236}">
                <a16:creationId xmlns:a16="http://schemas.microsoft.com/office/drawing/2014/main" id="{12A11561-D8EE-8E25-8108-6C2DE69BF3FC}"/>
              </a:ext>
            </a:extLst>
          </p:cNvPr>
          <p:cNvPicPr>
            <a:picLocks noChangeAspect="1"/>
          </p:cNvPicPr>
          <p:nvPr/>
        </p:nvPicPr>
        <p:blipFill>
          <a:blip r:embed="rId2"/>
          <a:stretch>
            <a:fillRect/>
          </a:stretch>
        </p:blipFill>
        <p:spPr>
          <a:xfrm>
            <a:off x="6834822" y="3929380"/>
            <a:ext cx="3151153" cy="3151153"/>
          </a:xfrm>
          <a:prstGeom prst="rect">
            <a:avLst/>
          </a:prstGeom>
        </p:spPr>
      </p:pic>
    </p:spTree>
    <p:extLst>
      <p:ext uri="{BB962C8B-B14F-4D97-AF65-F5344CB8AC3E}">
        <p14:creationId xmlns:p14="http://schemas.microsoft.com/office/powerpoint/2010/main" val="2921201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370243-C91B-1867-E96A-63896D634FB0}"/>
              </a:ext>
            </a:extLst>
          </p:cNvPr>
          <p:cNvSpPr>
            <a:spLocks noGrp="1"/>
          </p:cNvSpPr>
          <p:nvPr>
            <p:ph type="sldNum" sz="quarter" idx="12"/>
          </p:nvPr>
        </p:nvSpPr>
        <p:spPr/>
        <p:txBody>
          <a:bodyPr/>
          <a:lstStyle/>
          <a:p>
            <a:fld id="{BF275850-B71D-490D-965C-ED6AE5531855}" type="slidenum">
              <a:rPr lang="en-US" smtClean="0"/>
              <a:t>29</a:t>
            </a:fld>
            <a:endParaRPr lang="en-US"/>
          </a:p>
        </p:txBody>
      </p:sp>
      <p:pic>
        <p:nvPicPr>
          <p:cNvPr id="3" name="Picture 2">
            <a:extLst>
              <a:ext uri="{FF2B5EF4-FFF2-40B4-BE49-F238E27FC236}">
                <a16:creationId xmlns:a16="http://schemas.microsoft.com/office/drawing/2014/main" id="{6ACFCA57-2A1C-DB44-B1B8-B08B312CD3F2}"/>
              </a:ext>
            </a:extLst>
          </p:cNvPr>
          <p:cNvPicPr>
            <a:picLocks noChangeAspect="1"/>
          </p:cNvPicPr>
          <p:nvPr/>
        </p:nvPicPr>
        <p:blipFill>
          <a:blip r:embed="rId2" cstate="print">
            <a:extLst>
              <a:ext uri="{28A0092B-C50C-407E-A947-70E740481C1C}">
                <a14:useLocalDpi xmlns:a14="http://schemas.microsoft.com/office/drawing/2010/main"/>
              </a:ext>
            </a:extLst>
          </a:blip>
          <a:srcRect r="-112" b="-193"/>
          <a:stretch>
            <a:fillRect/>
          </a:stretch>
        </p:blipFill>
        <p:spPr>
          <a:xfrm>
            <a:off x="100012" y="2130189"/>
            <a:ext cx="8953974" cy="3152418"/>
          </a:xfrm>
          <a:prstGeom prst="rect">
            <a:avLst/>
          </a:prstGeom>
        </p:spPr>
      </p:pic>
      <p:sp>
        <p:nvSpPr>
          <p:cNvPr id="4" name="TextBox 3">
            <a:extLst>
              <a:ext uri="{FF2B5EF4-FFF2-40B4-BE49-F238E27FC236}">
                <a16:creationId xmlns:a16="http://schemas.microsoft.com/office/drawing/2014/main" id="{ADBF1ACB-9C83-E344-0909-5E30C5CE1481}"/>
              </a:ext>
            </a:extLst>
          </p:cNvPr>
          <p:cNvSpPr txBox="1"/>
          <p:nvPr/>
        </p:nvSpPr>
        <p:spPr>
          <a:xfrm>
            <a:off x="499126" y="4601947"/>
            <a:ext cx="2855004"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One photo ONLY!</a:t>
            </a:r>
          </a:p>
          <a:p>
            <a:endParaRPr lang="en-US" dirty="0"/>
          </a:p>
          <a:p>
            <a:r>
              <a:rPr lang="en-US" dirty="0"/>
              <a:t>You can email multiples or videos.</a:t>
            </a:r>
          </a:p>
        </p:txBody>
      </p:sp>
      <p:sp>
        <p:nvSpPr>
          <p:cNvPr id="5" name="Arrow: Right 4">
            <a:extLst>
              <a:ext uri="{FF2B5EF4-FFF2-40B4-BE49-F238E27FC236}">
                <a16:creationId xmlns:a16="http://schemas.microsoft.com/office/drawing/2014/main" id="{DB5FF0C3-1C0D-6745-C81C-CC903EE65A13}"/>
              </a:ext>
            </a:extLst>
          </p:cNvPr>
          <p:cNvSpPr/>
          <p:nvPr/>
        </p:nvSpPr>
        <p:spPr>
          <a:xfrm>
            <a:off x="1806837" y="3244322"/>
            <a:ext cx="1647117" cy="36935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2A02AFA-0A30-62BF-24E9-A7DB31967B54}"/>
              </a:ext>
            </a:extLst>
          </p:cNvPr>
          <p:cNvSpPr txBox="1"/>
          <p:nvPr/>
        </p:nvSpPr>
        <p:spPr>
          <a:xfrm>
            <a:off x="279511" y="898428"/>
            <a:ext cx="7357126"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600" i="1" dirty="0">
                <a:solidFill>
                  <a:srgbClr val="3FBF57"/>
                </a:solidFill>
                <a:latin typeface="Times New Roman"/>
                <a:cs typeface="Times New Roman"/>
              </a:rPr>
              <a:t>New and improved!</a:t>
            </a:r>
          </a:p>
        </p:txBody>
      </p:sp>
      <p:pic>
        <p:nvPicPr>
          <p:cNvPr id="7" name="Picture 6" descr="Thumbs Up Chicken">
            <a:extLst>
              <a:ext uri="{FF2B5EF4-FFF2-40B4-BE49-F238E27FC236}">
                <a16:creationId xmlns:a16="http://schemas.microsoft.com/office/drawing/2014/main" id="{725662B1-BC0C-EE6A-A180-F4380B406AA6}"/>
              </a:ext>
            </a:extLst>
          </p:cNvPr>
          <p:cNvPicPr>
            <a:picLocks noChangeAspect="1"/>
          </p:cNvPicPr>
          <p:nvPr/>
        </p:nvPicPr>
        <p:blipFill>
          <a:blip r:embed="rId3"/>
          <a:stretch>
            <a:fillRect/>
          </a:stretch>
        </p:blipFill>
        <p:spPr>
          <a:xfrm>
            <a:off x="6450380" y="3660263"/>
            <a:ext cx="2781799" cy="2701939"/>
          </a:xfrm>
          <a:prstGeom prst="rect">
            <a:avLst/>
          </a:prstGeom>
        </p:spPr>
      </p:pic>
    </p:spTree>
    <p:extLst>
      <p:ext uri="{BB962C8B-B14F-4D97-AF65-F5344CB8AC3E}">
        <p14:creationId xmlns:p14="http://schemas.microsoft.com/office/powerpoint/2010/main" val="1093490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3B3D1-AB0C-9911-7241-109B353EBE3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C8CC20F-99A5-E7E3-4E4D-DC4EFBE59E2A}"/>
              </a:ext>
            </a:extLst>
          </p:cNvPr>
          <p:cNvSpPr>
            <a:spLocks noGrp="1"/>
          </p:cNvSpPr>
          <p:nvPr>
            <p:ph type="title"/>
          </p:nvPr>
        </p:nvSpPr>
        <p:spPr/>
        <p:txBody>
          <a:bodyPr/>
          <a:lstStyle/>
          <a:p>
            <a:r>
              <a:rPr lang="en-US" dirty="0"/>
              <a:t>Waters of the State</a:t>
            </a:r>
          </a:p>
        </p:txBody>
      </p:sp>
      <p:pic>
        <p:nvPicPr>
          <p:cNvPr id="5" name="Picture 4" descr="Washington Department of Ecology logo">
            <a:extLst>
              <a:ext uri="{FF2B5EF4-FFF2-40B4-BE49-F238E27FC236}">
                <a16:creationId xmlns:a16="http://schemas.microsoft.com/office/drawing/2014/main" id="{9EC02CC0-464A-0B8F-ACAA-8B1A26720DC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81548" y="1140567"/>
            <a:ext cx="1008597" cy="696507"/>
          </a:xfrm>
          <a:prstGeom prst="rect">
            <a:avLst/>
          </a:prstGeom>
        </p:spPr>
      </p:pic>
      <p:sp>
        <p:nvSpPr>
          <p:cNvPr id="6" name="TextBox 5">
            <a:extLst>
              <a:ext uri="{FF2B5EF4-FFF2-40B4-BE49-F238E27FC236}">
                <a16:creationId xmlns:a16="http://schemas.microsoft.com/office/drawing/2014/main" id="{60E6E0C7-6282-02C1-BA79-51332B67CB65}"/>
              </a:ext>
            </a:extLst>
          </p:cNvPr>
          <p:cNvSpPr txBox="1"/>
          <p:nvPr/>
        </p:nvSpPr>
        <p:spPr>
          <a:xfrm>
            <a:off x="552754" y="3401696"/>
            <a:ext cx="3933092" cy="2954655"/>
          </a:xfrm>
          <a:prstGeom prst="rect">
            <a:avLst/>
          </a:prstGeom>
          <a:noFill/>
        </p:spPr>
        <p:txBody>
          <a:bodyPr wrap="square" rtlCol="0">
            <a:spAutoFit/>
          </a:bodyPr>
          <a:lstStyle/>
          <a:p>
            <a:r>
              <a:rPr lang="en-US" sz="2400" dirty="0">
                <a:solidFill>
                  <a:schemeClr val="tx2"/>
                </a:solidFill>
                <a:latin typeface="+mj-lt"/>
              </a:rPr>
              <a:t>RCW 90.48.020</a:t>
            </a:r>
          </a:p>
          <a:p>
            <a:r>
              <a:rPr lang="en-US" b="0" i="0" dirty="0">
                <a:solidFill>
                  <a:srgbClr val="000000"/>
                </a:solidFill>
                <a:effectLst/>
                <a:latin typeface="Open Sans" panose="020B0606030504020204" pitchFamily="34" charset="0"/>
              </a:rPr>
              <a:t>Wherever the words "waters of the state" shall be used in this chapter, they shall be construed to include lakes, rivers, ponds, streams, inland waters, underground waters, salt waters and all other surface waters and watercourses within the jurisdiction of the state of Washington.</a:t>
            </a:r>
            <a:endParaRPr lang="en-US" dirty="0"/>
          </a:p>
        </p:txBody>
      </p:sp>
      <p:sp>
        <p:nvSpPr>
          <p:cNvPr id="4" name="TextBox 3">
            <a:extLst>
              <a:ext uri="{FF2B5EF4-FFF2-40B4-BE49-F238E27FC236}">
                <a16:creationId xmlns:a16="http://schemas.microsoft.com/office/drawing/2014/main" id="{2346229C-ECE3-6FD5-7A3D-0E2E48BFE9B0}"/>
              </a:ext>
            </a:extLst>
          </p:cNvPr>
          <p:cNvSpPr txBox="1"/>
          <p:nvPr/>
        </p:nvSpPr>
        <p:spPr>
          <a:xfrm>
            <a:off x="4589237" y="3400425"/>
            <a:ext cx="4184445" cy="1569660"/>
          </a:xfrm>
          <a:prstGeom prst="rect">
            <a:avLst/>
          </a:prstGeom>
          <a:noFill/>
        </p:spPr>
        <p:txBody>
          <a:bodyPr wrap="square" rtlCol="0">
            <a:spAutoFit/>
          </a:bodyPr>
          <a:lstStyle/>
          <a:p>
            <a:r>
              <a:rPr lang="en-US" sz="2400" dirty="0">
                <a:solidFill>
                  <a:schemeClr val="tx2"/>
                </a:solidFill>
                <a:latin typeface="+mj-lt"/>
              </a:rPr>
              <a:t>In plain English:</a:t>
            </a:r>
          </a:p>
          <a:p>
            <a:r>
              <a:rPr lang="en-US" sz="2400" dirty="0"/>
              <a:t>Almost all water on your property is considered a “water of the State”.</a:t>
            </a:r>
          </a:p>
        </p:txBody>
      </p:sp>
      <p:sp>
        <p:nvSpPr>
          <p:cNvPr id="3" name="Slide Number Placeholder 2">
            <a:extLst>
              <a:ext uri="{FF2B5EF4-FFF2-40B4-BE49-F238E27FC236}">
                <a16:creationId xmlns:a16="http://schemas.microsoft.com/office/drawing/2014/main" id="{604EA0E2-3562-8C78-9DF2-28E12348C36F}"/>
              </a:ext>
            </a:extLst>
          </p:cNvPr>
          <p:cNvSpPr>
            <a:spLocks noGrp="1"/>
          </p:cNvSpPr>
          <p:nvPr>
            <p:ph type="sldNum" sz="quarter" idx="12"/>
          </p:nvPr>
        </p:nvSpPr>
        <p:spPr/>
        <p:txBody>
          <a:bodyPr/>
          <a:lstStyle/>
          <a:p>
            <a:fld id="{BF275850-B71D-490D-965C-ED6AE5531855}" type="slidenum">
              <a:rPr lang="en-US" smtClean="0"/>
              <a:pPr/>
              <a:t>3</a:t>
            </a:fld>
            <a:endParaRPr lang="en-US"/>
          </a:p>
        </p:txBody>
      </p:sp>
    </p:spTree>
    <p:extLst>
      <p:ext uri="{BB962C8B-B14F-4D97-AF65-F5344CB8AC3E}">
        <p14:creationId xmlns:p14="http://schemas.microsoft.com/office/powerpoint/2010/main" val="3543571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16AA9-C40C-A873-0F0E-DAB1D467529B}"/>
              </a:ext>
            </a:extLst>
          </p:cNvPr>
          <p:cNvSpPr>
            <a:spLocks noGrp="1"/>
          </p:cNvSpPr>
          <p:nvPr>
            <p:ph type="title"/>
          </p:nvPr>
        </p:nvSpPr>
        <p:spPr/>
        <p:txBody>
          <a:bodyPr/>
          <a:lstStyle/>
          <a:p>
            <a:r>
              <a:rPr lang="en-US"/>
              <a:t>Keep in mind</a:t>
            </a:r>
          </a:p>
        </p:txBody>
      </p:sp>
      <p:sp>
        <p:nvSpPr>
          <p:cNvPr id="3" name="Content Placeholder 2">
            <a:extLst>
              <a:ext uri="{FF2B5EF4-FFF2-40B4-BE49-F238E27FC236}">
                <a16:creationId xmlns:a16="http://schemas.microsoft.com/office/drawing/2014/main" id="{BBBA66C2-31DC-187A-216F-ECB8A177DB04}"/>
              </a:ext>
            </a:extLst>
          </p:cNvPr>
          <p:cNvSpPr>
            <a:spLocks noGrp="1"/>
          </p:cNvSpPr>
          <p:nvPr>
            <p:ph idx="1"/>
          </p:nvPr>
        </p:nvSpPr>
        <p:spPr/>
        <p:txBody>
          <a:bodyPr vert="horz" lIns="91440" tIns="45720" rIns="91440" bIns="45720" rtlCol="0" anchor="t">
            <a:normAutofit/>
          </a:bodyPr>
          <a:lstStyle/>
          <a:p>
            <a:r>
              <a:rPr lang="en-US"/>
              <a:t>The more details and information we have, the better.</a:t>
            </a:r>
          </a:p>
          <a:p>
            <a:pPr lvl="2"/>
            <a:r>
              <a:rPr lang="en-US" dirty="0"/>
              <a:t>Addresses</a:t>
            </a:r>
          </a:p>
          <a:p>
            <a:pPr lvl="2"/>
            <a:r>
              <a:rPr lang="en-US" dirty="0"/>
              <a:t>Names &amp; Contact information</a:t>
            </a:r>
          </a:p>
          <a:p>
            <a:pPr lvl="2"/>
            <a:r>
              <a:rPr lang="en-US" dirty="0"/>
              <a:t>Photos/videos</a:t>
            </a:r>
          </a:p>
          <a:p>
            <a:pPr lvl="2"/>
            <a:r>
              <a:rPr lang="en-US" dirty="0"/>
              <a:t>History of incidents</a:t>
            </a:r>
          </a:p>
          <a:p>
            <a:pPr lvl="2"/>
            <a:endParaRPr lang="en-US" dirty="0"/>
          </a:p>
          <a:p>
            <a:r>
              <a:rPr lang="en-US" dirty="0"/>
              <a:t>We can only respond to non-emergencies as time and agency resources allow.</a:t>
            </a:r>
            <a:endParaRPr lang="en-US"/>
          </a:p>
        </p:txBody>
      </p:sp>
      <p:sp>
        <p:nvSpPr>
          <p:cNvPr id="4" name="Slide Number Placeholder 3">
            <a:extLst>
              <a:ext uri="{FF2B5EF4-FFF2-40B4-BE49-F238E27FC236}">
                <a16:creationId xmlns:a16="http://schemas.microsoft.com/office/drawing/2014/main" id="{4059F4FC-14B6-A9B1-CBD3-6CA98B406746}"/>
              </a:ext>
            </a:extLst>
          </p:cNvPr>
          <p:cNvSpPr>
            <a:spLocks noGrp="1"/>
          </p:cNvSpPr>
          <p:nvPr>
            <p:ph type="sldNum" sz="quarter" idx="12"/>
          </p:nvPr>
        </p:nvSpPr>
        <p:spPr/>
        <p:txBody>
          <a:bodyPr/>
          <a:lstStyle/>
          <a:p>
            <a:fld id="{BF275850-B71D-490D-965C-ED6AE5531855}" type="slidenum">
              <a:rPr lang="en-US" smtClean="0"/>
              <a:t>30</a:t>
            </a:fld>
            <a:endParaRPr lang="en-US"/>
          </a:p>
        </p:txBody>
      </p:sp>
      <p:pic>
        <p:nvPicPr>
          <p:cNvPr id="5" name="Picture 4" descr="Taking Notes Chicken">
            <a:extLst>
              <a:ext uri="{FF2B5EF4-FFF2-40B4-BE49-F238E27FC236}">
                <a16:creationId xmlns:a16="http://schemas.microsoft.com/office/drawing/2014/main" id="{F0645030-6ACB-3923-E63E-A2FB80C9D8E1}"/>
              </a:ext>
            </a:extLst>
          </p:cNvPr>
          <p:cNvPicPr>
            <a:picLocks noChangeAspect="1"/>
          </p:cNvPicPr>
          <p:nvPr/>
        </p:nvPicPr>
        <p:blipFill>
          <a:blip r:embed="rId2"/>
          <a:stretch>
            <a:fillRect/>
          </a:stretch>
        </p:blipFill>
        <p:spPr>
          <a:xfrm>
            <a:off x="5392231" y="1823476"/>
            <a:ext cx="3480577" cy="3490559"/>
          </a:xfrm>
          <a:prstGeom prst="rect">
            <a:avLst/>
          </a:prstGeom>
        </p:spPr>
      </p:pic>
    </p:spTree>
    <p:extLst>
      <p:ext uri="{BB962C8B-B14F-4D97-AF65-F5344CB8AC3E}">
        <p14:creationId xmlns:p14="http://schemas.microsoft.com/office/powerpoint/2010/main" val="1855281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Thank you</a:t>
            </a:r>
          </a:p>
        </p:txBody>
      </p:sp>
      <p:sp>
        <p:nvSpPr>
          <p:cNvPr id="3" name="Subtitle 2"/>
          <p:cNvSpPr>
            <a:spLocks noGrp="1"/>
          </p:cNvSpPr>
          <p:nvPr>
            <p:ph type="subTitle" idx="1"/>
          </p:nvPr>
        </p:nvSpPr>
        <p:spPr/>
        <p:txBody>
          <a:bodyPr vert="horz" lIns="91440" tIns="45720" rIns="91440" bIns="45720" rtlCol="0" anchor="t">
            <a:normAutofit/>
          </a:bodyPr>
          <a:lstStyle/>
          <a:p>
            <a:r>
              <a:rPr lang="en-US"/>
              <a:t>Pick up contact info at our table</a:t>
            </a:r>
          </a:p>
        </p:txBody>
      </p:sp>
      <p:sp>
        <p:nvSpPr>
          <p:cNvPr id="4" name="Slide Number Placeholder 3"/>
          <p:cNvSpPr>
            <a:spLocks noGrp="1"/>
          </p:cNvSpPr>
          <p:nvPr>
            <p:ph type="sldNum" sz="quarter" idx="12"/>
          </p:nvPr>
        </p:nvSpPr>
        <p:spPr/>
        <p:txBody>
          <a:bodyPr/>
          <a:lstStyle/>
          <a:p>
            <a:fld id="{BF275850-B71D-490D-965C-ED6AE5531855}" type="slidenum">
              <a:rPr lang="en-US" smtClean="0"/>
              <a:t>31</a:t>
            </a:fld>
            <a:endParaRPr lang="en-US"/>
          </a:p>
        </p:txBody>
      </p:sp>
      <p:pic>
        <p:nvPicPr>
          <p:cNvPr id="5" name="Picture 4" descr="Grass and hills along the shores of the Snake River">
            <a:extLst>
              <a:ext uri="{FF2B5EF4-FFF2-40B4-BE49-F238E27FC236}">
                <a16:creationId xmlns:a16="http://schemas.microsoft.com/office/drawing/2014/main" id="{56CD89CB-60D4-2E64-A583-941243551C8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9725"/>
            <a:ext cx="9144000" cy="3219275"/>
          </a:xfrm>
          <a:prstGeom prst="rect">
            <a:avLst/>
          </a:prstGeom>
        </p:spPr>
      </p:pic>
    </p:spTree>
    <p:extLst>
      <p:ext uri="{BB962C8B-B14F-4D97-AF65-F5344CB8AC3E}">
        <p14:creationId xmlns:p14="http://schemas.microsoft.com/office/powerpoint/2010/main" val="4114942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Shorelines</a:t>
            </a:r>
          </a:p>
        </p:txBody>
      </p:sp>
      <p:sp>
        <p:nvSpPr>
          <p:cNvPr id="4" name="Text Placeholder 3"/>
          <p:cNvSpPr>
            <a:spLocks noGrp="1"/>
          </p:cNvSpPr>
          <p:nvPr>
            <p:ph type="body" sz="quarter" idx="13"/>
          </p:nvPr>
        </p:nvSpPr>
        <p:spPr/>
        <p:txBody>
          <a:bodyPr vert="horz" lIns="91440" tIns="45720" rIns="91440" bIns="45720" rtlCol="0" anchor="t">
            <a:normAutofit/>
          </a:bodyPr>
          <a:lstStyle/>
          <a:p>
            <a:r>
              <a:rPr lang="en-US"/>
              <a:t>The Shoreline Management Act</a:t>
            </a:r>
          </a:p>
        </p:txBody>
      </p:sp>
      <p:pic>
        <p:nvPicPr>
          <p:cNvPr id="5" name="Picture 4" descr="People walking on a trail through green forests and grass on a sunny day, with mountains towering in the background."/>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88163" y="-1122"/>
            <a:ext cx="2655837" cy="6859122"/>
          </a:xfrm>
          <a:prstGeom prst="rect">
            <a:avLst/>
          </a:prstGeom>
        </p:spPr>
      </p:pic>
      <p:sp>
        <p:nvSpPr>
          <p:cNvPr id="3" name="Slide Number Placeholder 2"/>
          <p:cNvSpPr>
            <a:spLocks noGrp="1"/>
          </p:cNvSpPr>
          <p:nvPr>
            <p:ph type="sldNum" sz="quarter" idx="12"/>
          </p:nvPr>
        </p:nvSpPr>
        <p:spPr/>
        <p:txBody>
          <a:bodyPr/>
          <a:lstStyle/>
          <a:p>
            <a:fld id="{BF275850-B71D-490D-965C-ED6AE5531855}" type="slidenum">
              <a:rPr lang="en-US" smtClean="0"/>
              <a:pPr/>
              <a:t>4</a:t>
            </a:fld>
            <a:endParaRPr lang="en-US"/>
          </a:p>
        </p:txBody>
      </p:sp>
    </p:spTree>
    <p:extLst>
      <p:ext uri="{BB962C8B-B14F-4D97-AF65-F5344CB8AC3E}">
        <p14:creationId xmlns:p14="http://schemas.microsoft.com/office/powerpoint/2010/main" val="3634605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8571A-13CB-396E-BDBF-709487C80D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492F6C-23FA-B58C-83B4-7F22E24A000C}"/>
              </a:ext>
            </a:extLst>
          </p:cNvPr>
          <p:cNvSpPr>
            <a:spLocks noGrp="1"/>
          </p:cNvSpPr>
          <p:nvPr>
            <p:ph type="title"/>
          </p:nvPr>
        </p:nvSpPr>
        <p:spPr/>
        <p:txBody>
          <a:bodyPr>
            <a:normAutofit/>
          </a:bodyPr>
          <a:lstStyle/>
          <a:p>
            <a:r>
              <a:rPr lang="en-US" sz="3600" dirty="0"/>
              <a:t>The Shoreline Management Act (1971)</a:t>
            </a:r>
          </a:p>
        </p:txBody>
      </p:sp>
      <p:sp>
        <p:nvSpPr>
          <p:cNvPr id="3" name="Content Placeholder 2">
            <a:extLst>
              <a:ext uri="{FF2B5EF4-FFF2-40B4-BE49-F238E27FC236}">
                <a16:creationId xmlns:a16="http://schemas.microsoft.com/office/drawing/2014/main" id="{BF619179-F5DF-4C14-F1CC-6B2BE91D9AF0}"/>
              </a:ext>
            </a:extLst>
          </p:cNvPr>
          <p:cNvSpPr>
            <a:spLocks noGrp="1"/>
          </p:cNvSpPr>
          <p:nvPr>
            <p:ph sz="half" idx="1"/>
          </p:nvPr>
        </p:nvSpPr>
        <p:spPr/>
        <p:txBody>
          <a:bodyPr vert="horz" lIns="91440" tIns="45720" rIns="91440" bIns="45720" rtlCol="0" anchor="t">
            <a:normAutofit/>
          </a:bodyPr>
          <a:lstStyle/>
          <a:p>
            <a:r>
              <a:rPr lang="en-US" sz="2800" dirty="0"/>
              <a:t>Shorelines of the state are valuable AND fragile</a:t>
            </a:r>
          </a:p>
          <a:p>
            <a:r>
              <a:rPr lang="en-US" sz="2800" dirty="0"/>
              <a:t>There are a lot of pressures that need coordination</a:t>
            </a:r>
          </a:p>
          <a:p>
            <a:pPr lvl="1"/>
            <a:r>
              <a:rPr lang="en-US" sz="2400" dirty="0"/>
              <a:t>Protect public interest while respecting private property</a:t>
            </a:r>
          </a:p>
        </p:txBody>
      </p:sp>
      <p:sp>
        <p:nvSpPr>
          <p:cNvPr id="4" name="Slide Number Placeholder 3">
            <a:extLst>
              <a:ext uri="{FF2B5EF4-FFF2-40B4-BE49-F238E27FC236}">
                <a16:creationId xmlns:a16="http://schemas.microsoft.com/office/drawing/2014/main" id="{FCFDEAAB-840D-E092-A940-03DECAB07703}"/>
              </a:ext>
            </a:extLst>
          </p:cNvPr>
          <p:cNvSpPr>
            <a:spLocks noGrp="1"/>
          </p:cNvSpPr>
          <p:nvPr>
            <p:ph type="sldNum" sz="quarter" idx="12"/>
          </p:nvPr>
        </p:nvSpPr>
        <p:spPr/>
        <p:txBody>
          <a:bodyPr/>
          <a:lstStyle/>
          <a:p>
            <a:fld id="{BF275850-B71D-490D-965C-ED6AE5531855}" type="slidenum">
              <a:rPr lang="en-US" smtClean="0"/>
              <a:t>5</a:t>
            </a:fld>
            <a:endParaRPr lang="en-US"/>
          </a:p>
        </p:txBody>
      </p:sp>
      <p:pic>
        <p:nvPicPr>
          <p:cNvPr id="6" name="Picture 5" descr="A dock over a body of water&#10;&#10;Description automatically generated with low confidence">
            <a:extLst>
              <a:ext uri="{FF2B5EF4-FFF2-40B4-BE49-F238E27FC236}">
                <a16:creationId xmlns:a16="http://schemas.microsoft.com/office/drawing/2014/main" id="{12329853-3B91-C076-DBAE-2AC4760CD69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14292" y="3429000"/>
            <a:ext cx="4596283" cy="3216182"/>
          </a:xfrm>
          <a:prstGeom prst="rect">
            <a:avLst/>
          </a:prstGeom>
          <a:ln>
            <a:solidFill>
              <a:schemeClr val="tx1"/>
            </a:solidFill>
          </a:ln>
        </p:spPr>
      </p:pic>
    </p:spTree>
    <p:extLst>
      <p:ext uri="{BB962C8B-B14F-4D97-AF65-F5344CB8AC3E}">
        <p14:creationId xmlns:p14="http://schemas.microsoft.com/office/powerpoint/2010/main" val="2709355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B24B2-8E52-C58D-197E-AEC39B36AE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60AFBA-4788-43C6-CA23-BE6EDB25864F}"/>
              </a:ext>
            </a:extLst>
          </p:cNvPr>
          <p:cNvSpPr>
            <a:spLocks noGrp="1"/>
          </p:cNvSpPr>
          <p:nvPr>
            <p:ph type="title"/>
          </p:nvPr>
        </p:nvSpPr>
        <p:spPr/>
        <p:txBody>
          <a:bodyPr>
            <a:normAutofit/>
          </a:bodyPr>
          <a:lstStyle/>
          <a:p>
            <a:r>
              <a:rPr lang="en-US" sz="3600" dirty="0"/>
              <a:t>The Shoreline Management Act (1971)</a:t>
            </a:r>
          </a:p>
        </p:txBody>
      </p:sp>
      <p:sp>
        <p:nvSpPr>
          <p:cNvPr id="3" name="Content Placeholder 2">
            <a:extLst>
              <a:ext uri="{FF2B5EF4-FFF2-40B4-BE49-F238E27FC236}">
                <a16:creationId xmlns:a16="http://schemas.microsoft.com/office/drawing/2014/main" id="{E98923A7-6EAE-3B90-8ACE-A3939D97F387}"/>
              </a:ext>
            </a:extLst>
          </p:cNvPr>
          <p:cNvSpPr>
            <a:spLocks noGrp="1"/>
          </p:cNvSpPr>
          <p:nvPr>
            <p:ph idx="1"/>
          </p:nvPr>
        </p:nvSpPr>
        <p:spPr>
          <a:xfrm>
            <a:off x="457200" y="1825624"/>
            <a:ext cx="8281660" cy="4667250"/>
          </a:xfrm>
        </p:spPr>
        <p:txBody>
          <a:bodyPr vert="horz" lIns="91440" tIns="45720" rIns="91440" bIns="45720" numCol="1" rtlCol="0" anchor="t">
            <a:normAutofit/>
          </a:bodyPr>
          <a:lstStyle/>
          <a:p>
            <a:r>
              <a:rPr lang="en-US" sz="2800" dirty="0"/>
              <a:t>The SMA establishes preferred uses</a:t>
            </a:r>
          </a:p>
        </p:txBody>
      </p:sp>
      <p:sp>
        <p:nvSpPr>
          <p:cNvPr id="4" name="Slide Number Placeholder 3">
            <a:extLst>
              <a:ext uri="{FF2B5EF4-FFF2-40B4-BE49-F238E27FC236}">
                <a16:creationId xmlns:a16="http://schemas.microsoft.com/office/drawing/2014/main" id="{EC5D6F63-A392-CBDA-2C20-04E4CDC6EE1D}"/>
              </a:ext>
            </a:extLst>
          </p:cNvPr>
          <p:cNvSpPr>
            <a:spLocks noGrp="1"/>
          </p:cNvSpPr>
          <p:nvPr>
            <p:ph type="sldNum" sz="quarter" idx="12"/>
          </p:nvPr>
        </p:nvSpPr>
        <p:spPr/>
        <p:txBody>
          <a:bodyPr/>
          <a:lstStyle/>
          <a:p>
            <a:fld id="{BF275850-B71D-490D-965C-ED6AE5531855}" type="slidenum">
              <a:rPr lang="en-US" smtClean="0"/>
              <a:t>6</a:t>
            </a:fld>
            <a:endParaRPr lang="en-US" dirty="0"/>
          </a:p>
        </p:txBody>
      </p:sp>
      <p:pic>
        <p:nvPicPr>
          <p:cNvPr id="6" name="Picture 5" descr="A picture containing grass, sky, outdoor, field&#10;&#10;Description automatically generated">
            <a:extLst>
              <a:ext uri="{FF2B5EF4-FFF2-40B4-BE49-F238E27FC236}">
                <a16:creationId xmlns:a16="http://schemas.microsoft.com/office/drawing/2014/main" id="{36DAA7AA-9A0E-2B8F-DB2C-DFE493184238}"/>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457200" y="2768599"/>
            <a:ext cx="4187524" cy="3394076"/>
          </a:xfrm>
          <a:prstGeom prst="rect">
            <a:avLst/>
          </a:prstGeom>
          <a:ln>
            <a:solidFill>
              <a:schemeClr val="tx1"/>
            </a:solidFill>
          </a:ln>
        </p:spPr>
      </p:pic>
      <p:sp>
        <p:nvSpPr>
          <p:cNvPr id="8" name="TextBox 7">
            <a:extLst>
              <a:ext uri="{FF2B5EF4-FFF2-40B4-BE49-F238E27FC236}">
                <a16:creationId xmlns:a16="http://schemas.microsoft.com/office/drawing/2014/main" id="{B5619A71-5641-AFE2-0F82-B9403E4B8831}"/>
              </a:ext>
            </a:extLst>
          </p:cNvPr>
          <p:cNvSpPr txBox="1"/>
          <p:nvPr/>
        </p:nvSpPr>
        <p:spPr>
          <a:xfrm>
            <a:off x="4405792" y="2680018"/>
            <a:ext cx="4572000" cy="3416320"/>
          </a:xfrm>
          <a:prstGeom prst="rect">
            <a:avLst/>
          </a:prstGeom>
          <a:noFill/>
        </p:spPr>
        <p:txBody>
          <a:bodyPr wrap="square">
            <a:spAutoFit/>
          </a:bodyPr>
          <a:lstStyle/>
          <a:p>
            <a:pPr marL="742950" lvl="1" indent="-285750">
              <a:buFont typeface="Arial" panose="020B0604020202020204" pitchFamily="34" charset="0"/>
              <a:buChar char="•"/>
            </a:pPr>
            <a:r>
              <a:rPr lang="en-US" sz="2400" dirty="0"/>
              <a:t>Single-family residences</a:t>
            </a:r>
          </a:p>
          <a:p>
            <a:pPr marL="742950" lvl="1" indent="-285750">
              <a:buFont typeface="Arial" panose="020B0604020202020204" pitchFamily="34" charset="0"/>
              <a:buChar char="•"/>
            </a:pPr>
            <a:r>
              <a:rPr lang="en-US" sz="2400" dirty="0"/>
              <a:t>Ports</a:t>
            </a:r>
          </a:p>
          <a:p>
            <a:pPr marL="742950" lvl="1" indent="-285750">
              <a:buFont typeface="Arial" panose="020B0604020202020204" pitchFamily="34" charset="0"/>
              <a:buChar char="•"/>
            </a:pPr>
            <a:r>
              <a:rPr lang="en-US" sz="2400" dirty="0"/>
              <a:t>Shoreline recreational uses</a:t>
            </a:r>
          </a:p>
          <a:p>
            <a:pPr marL="742950" lvl="1" indent="-285750">
              <a:buFont typeface="Arial" panose="020B0604020202020204" pitchFamily="34" charset="0"/>
              <a:buChar char="•"/>
            </a:pPr>
            <a:r>
              <a:rPr lang="en-US" sz="2400" dirty="0"/>
              <a:t>Water-dependent industrial/commercial developments</a:t>
            </a:r>
          </a:p>
          <a:p>
            <a:pPr marL="742950" lvl="1" indent="-285750">
              <a:buFont typeface="Arial" panose="020B0604020202020204" pitchFamily="34" charset="0"/>
              <a:buChar char="•"/>
            </a:pPr>
            <a:r>
              <a:rPr lang="en-US" sz="2400" dirty="0"/>
              <a:t>Other developments providing public access opportunities</a:t>
            </a:r>
          </a:p>
        </p:txBody>
      </p:sp>
    </p:spTree>
    <p:extLst>
      <p:ext uri="{BB962C8B-B14F-4D97-AF65-F5344CB8AC3E}">
        <p14:creationId xmlns:p14="http://schemas.microsoft.com/office/powerpoint/2010/main" val="682829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EBB03-71B1-26CD-EAAF-6B543B291B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21825E-C84B-C5CE-E443-C06ACCB3165A}"/>
              </a:ext>
            </a:extLst>
          </p:cNvPr>
          <p:cNvSpPr>
            <a:spLocks noGrp="1"/>
          </p:cNvSpPr>
          <p:nvPr>
            <p:ph type="title"/>
          </p:nvPr>
        </p:nvSpPr>
        <p:spPr/>
        <p:txBody>
          <a:bodyPr>
            <a:normAutofit/>
          </a:bodyPr>
          <a:lstStyle/>
          <a:p>
            <a:r>
              <a:rPr lang="en-US" sz="3600" dirty="0"/>
              <a:t>Where does the SMA apply?</a:t>
            </a:r>
          </a:p>
        </p:txBody>
      </p:sp>
      <p:sp>
        <p:nvSpPr>
          <p:cNvPr id="5" name="Text Placeholder 4">
            <a:extLst>
              <a:ext uri="{FF2B5EF4-FFF2-40B4-BE49-F238E27FC236}">
                <a16:creationId xmlns:a16="http://schemas.microsoft.com/office/drawing/2014/main" id="{EEBDEEA9-15FA-DD72-43B0-1002F2E6A5B1}"/>
              </a:ext>
            </a:extLst>
          </p:cNvPr>
          <p:cNvSpPr>
            <a:spLocks noGrp="1"/>
          </p:cNvSpPr>
          <p:nvPr>
            <p:ph type="body" idx="1"/>
          </p:nvPr>
        </p:nvSpPr>
        <p:spPr>
          <a:xfrm>
            <a:off x="452042" y="1681163"/>
            <a:ext cx="8134350" cy="823912"/>
          </a:xfrm>
        </p:spPr>
        <p:txBody>
          <a:bodyPr>
            <a:normAutofit/>
          </a:bodyPr>
          <a:lstStyle/>
          <a:p>
            <a:r>
              <a:rPr lang="en-US" dirty="0"/>
              <a:t>Shorelines of the State</a:t>
            </a:r>
          </a:p>
        </p:txBody>
      </p:sp>
      <p:sp>
        <p:nvSpPr>
          <p:cNvPr id="6" name="Content Placeholder 5">
            <a:extLst>
              <a:ext uri="{FF2B5EF4-FFF2-40B4-BE49-F238E27FC236}">
                <a16:creationId xmlns:a16="http://schemas.microsoft.com/office/drawing/2014/main" id="{8022C97B-88D3-A418-5FB1-E2327D60B54A}"/>
              </a:ext>
            </a:extLst>
          </p:cNvPr>
          <p:cNvSpPr>
            <a:spLocks noGrp="1"/>
          </p:cNvSpPr>
          <p:nvPr>
            <p:ph sz="half" idx="2"/>
          </p:nvPr>
        </p:nvSpPr>
        <p:spPr>
          <a:xfrm>
            <a:off x="457200" y="2505075"/>
            <a:ext cx="8134350" cy="3684588"/>
          </a:xfrm>
        </p:spPr>
        <p:txBody>
          <a:bodyPr>
            <a:normAutofit/>
          </a:bodyPr>
          <a:lstStyle/>
          <a:p>
            <a:r>
              <a:rPr lang="en-US" sz="2800" dirty="0"/>
              <a:t>Streams/rivers with &gt;20 </a:t>
            </a:r>
            <a:r>
              <a:rPr lang="en-US" sz="2800" dirty="0" err="1"/>
              <a:t>cfs</a:t>
            </a:r>
            <a:r>
              <a:rPr lang="en-US" sz="2800" dirty="0"/>
              <a:t> mean annual flow</a:t>
            </a:r>
          </a:p>
          <a:p>
            <a:r>
              <a:rPr lang="en-US" sz="2800" dirty="0"/>
              <a:t>Lakes/ponds ≥ 20 acres</a:t>
            </a:r>
          </a:p>
          <a:p>
            <a:r>
              <a:rPr lang="en-US" sz="2800" dirty="0"/>
              <a:t>Shorelands – the upland area 200ft from the edge of these waters</a:t>
            </a:r>
          </a:p>
          <a:p>
            <a:r>
              <a:rPr lang="en-US" sz="2800" dirty="0"/>
              <a:t>Associated wetlands</a:t>
            </a:r>
          </a:p>
          <a:p>
            <a:r>
              <a:rPr lang="en-US" sz="2800" dirty="0"/>
              <a:t>Some or all of the 100-year floodplain (Okanogan County Specific)</a:t>
            </a:r>
          </a:p>
          <a:p>
            <a:endParaRPr lang="en-US" dirty="0"/>
          </a:p>
        </p:txBody>
      </p:sp>
      <p:sp>
        <p:nvSpPr>
          <p:cNvPr id="4" name="Slide Number Placeholder 3">
            <a:extLst>
              <a:ext uri="{FF2B5EF4-FFF2-40B4-BE49-F238E27FC236}">
                <a16:creationId xmlns:a16="http://schemas.microsoft.com/office/drawing/2014/main" id="{DF0023A4-1ACE-8037-55AC-B3999DAB87D9}"/>
              </a:ext>
            </a:extLst>
          </p:cNvPr>
          <p:cNvSpPr>
            <a:spLocks noGrp="1"/>
          </p:cNvSpPr>
          <p:nvPr>
            <p:ph type="sldNum" sz="quarter" idx="12"/>
          </p:nvPr>
        </p:nvSpPr>
        <p:spPr/>
        <p:txBody>
          <a:bodyPr/>
          <a:lstStyle/>
          <a:p>
            <a:fld id="{BF275850-B71D-490D-965C-ED6AE5531855}" type="slidenum">
              <a:rPr lang="en-US" smtClean="0"/>
              <a:t>7</a:t>
            </a:fld>
            <a:endParaRPr lang="en-US" dirty="0"/>
          </a:p>
        </p:txBody>
      </p:sp>
    </p:spTree>
    <p:extLst>
      <p:ext uri="{BB962C8B-B14F-4D97-AF65-F5344CB8AC3E}">
        <p14:creationId xmlns:p14="http://schemas.microsoft.com/office/powerpoint/2010/main" val="3568443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70B16-26FE-841B-6CA4-2C556C7F1941}"/>
              </a:ext>
            </a:extLst>
          </p:cNvPr>
          <p:cNvSpPr>
            <a:spLocks noGrp="1"/>
          </p:cNvSpPr>
          <p:nvPr>
            <p:ph type="title"/>
          </p:nvPr>
        </p:nvSpPr>
        <p:spPr/>
        <p:txBody>
          <a:bodyPr/>
          <a:lstStyle/>
          <a:p>
            <a:r>
              <a:rPr lang="en-US"/>
              <a:t>SMA Jurisdiction in Okanogan County</a:t>
            </a:r>
            <a:endParaRPr lang="en-US" dirty="0"/>
          </a:p>
        </p:txBody>
      </p:sp>
      <p:pic>
        <p:nvPicPr>
          <p:cNvPr id="6" name="Content Placeholder 5" descr="Map&#10;&#10;Description automatically generated">
            <a:extLst>
              <a:ext uri="{FF2B5EF4-FFF2-40B4-BE49-F238E27FC236}">
                <a16:creationId xmlns:a16="http://schemas.microsoft.com/office/drawing/2014/main" id="{DE5612C5-50E5-5A07-90A0-90CD46561B02}"/>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92618" y="1589090"/>
            <a:ext cx="5027082" cy="3919098"/>
          </a:xfrm>
          <a:ln>
            <a:solidFill>
              <a:schemeClr val="tx2"/>
            </a:solidFill>
          </a:ln>
        </p:spPr>
      </p:pic>
      <p:sp>
        <p:nvSpPr>
          <p:cNvPr id="4" name="Slide Number Placeholder 3">
            <a:extLst>
              <a:ext uri="{FF2B5EF4-FFF2-40B4-BE49-F238E27FC236}">
                <a16:creationId xmlns:a16="http://schemas.microsoft.com/office/drawing/2014/main" id="{A32D328C-5302-0D78-FEDB-E06F7D8EFD1E}"/>
              </a:ext>
            </a:extLst>
          </p:cNvPr>
          <p:cNvSpPr>
            <a:spLocks noGrp="1"/>
          </p:cNvSpPr>
          <p:nvPr>
            <p:ph type="sldNum" sz="quarter" idx="12"/>
          </p:nvPr>
        </p:nvSpPr>
        <p:spPr/>
        <p:txBody>
          <a:bodyPr/>
          <a:lstStyle/>
          <a:p>
            <a:fld id="{BF275850-B71D-490D-965C-ED6AE5531855}" type="slidenum">
              <a:rPr lang="en-US" smtClean="0"/>
              <a:t>8</a:t>
            </a:fld>
            <a:endParaRPr lang="en-US"/>
          </a:p>
        </p:txBody>
      </p:sp>
      <p:pic>
        <p:nvPicPr>
          <p:cNvPr id="5" name="Picture 4">
            <a:extLst>
              <a:ext uri="{FF2B5EF4-FFF2-40B4-BE49-F238E27FC236}">
                <a16:creationId xmlns:a16="http://schemas.microsoft.com/office/drawing/2014/main" id="{121058BB-C8CF-2CA1-3B73-D0FDA04F4023}"/>
              </a:ext>
            </a:extLst>
          </p:cNvPr>
          <p:cNvPicPr>
            <a:picLocks noChangeAspect="1"/>
          </p:cNvPicPr>
          <p:nvPr/>
        </p:nvPicPr>
        <p:blipFill>
          <a:blip r:embed="rId3"/>
          <a:stretch>
            <a:fillRect/>
          </a:stretch>
        </p:blipFill>
        <p:spPr>
          <a:xfrm>
            <a:off x="4363501" y="2815077"/>
            <a:ext cx="4647150" cy="3919097"/>
          </a:xfrm>
          <a:prstGeom prst="rect">
            <a:avLst/>
          </a:prstGeom>
        </p:spPr>
      </p:pic>
    </p:spTree>
    <p:extLst>
      <p:ext uri="{BB962C8B-B14F-4D97-AF65-F5344CB8AC3E}">
        <p14:creationId xmlns:p14="http://schemas.microsoft.com/office/powerpoint/2010/main" val="1557328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Shoreline Permit Process</a:t>
            </a:r>
          </a:p>
        </p:txBody>
      </p:sp>
      <p:sp>
        <p:nvSpPr>
          <p:cNvPr id="3" name="Slide Number Placeholder 2">
            <a:extLst>
              <a:ext uri="{C183D7F6-B498-43B3-948B-1728B52AA6E4}">
                <adec:decorative xmlns:adec="http://schemas.microsoft.com/office/drawing/2017/decorative" val="0"/>
              </a:ext>
            </a:extLst>
          </p:cNvPr>
          <p:cNvSpPr>
            <a:spLocks noGrp="1"/>
          </p:cNvSpPr>
          <p:nvPr>
            <p:ph type="sldNum" sz="quarter" idx="12"/>
          </p:nvPr>
        </p:nvSpPr>
        <p:spPr/>
        <p:txBody>
          <a:bodyPr/>
          <a:lstStyle/>
          <a:p>
            <a:fld id="{BF275850-B71D-490D-965C-ED6AE5531855}" type="slidenum">
              <a:rPr lang="en-US" smtClean="0"/>
              <a:t>9</a:t>
            </a:fld>
            <a:endParaRPr lang="en-US" dirty="0"/>
          </a:p>
        </p:txBody>
      </p:sp>
      <p:cxnSp>
        <p:nvCxnSpPr>
          <p:cNvPr id="6" name="Straight Connector 5" descr="Timeline connector"/>
          <p:cNvCxnSpPr>
            <a:stCxn id="8" idx="6"/>
            <a:endCxn id="12" idx="6"/>
          </p:cNvCxnSpPr>
          <p:nvPr/>
        </p:nvCxnSpPr>
        <p:spPr>
          <a:xfrm flipV="1">
            <a:off x="632994" y="1964308"/>
            <a:ext cx="6543932" cy="1"/>
          </a:xfrm>
          <a:prstGeom prst="line">
            <a:avLst/>
          </a:prstGeom>
          <a:ln w="28575">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Oval 7" descr="Year marker"/>
          <p:cNvSpPr/>
          <p:nvPr/>
        </p:nvSpPr>
        <p:spPr>
          <a:xfrm>
            <a:off x="457200" y="1876412"/>
            <a:ext cx="175794" cy="1757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Box 13"/>
          <p:cNvSpPr txBox="1"/>
          <p:nvPr/>
        </p:nvSpPr>
        <p:spPr>
          <a:xfrm>
            <a:off x="457203" y="2155245"/>
            <a:ext cx="1756067" cy="400110"/>
          </a:xfrm>
          <a:prstGeom prst="rect">
            <a:avLst/>
          </a:prstGeom>
          <a:noFill/>
        </p:spPr>
        <p:txBody>
          <a:bodyPr wrap="square" rtlCol="0">
            <a:spAutoFit/>
          </a:bodyPr>
          <a:lstStyle/>
          <a:p>
            <a:r>
              <a:rPr lang="en-US" sz="2000" dirty="0">
                <a:solidFill>
                  <a:schemeClr val="tx2"/>
                </a:solidFill>
                <a:latin typeface="+mj-lt"/>
              </a:rPr>
              <a:t>SDP</a:t>
            </a:r>
          </a:p>
        </p:txBody>
      </p:sp>
      <p:sp>
        <p:nvSpPr>
          <p:cNvPr id="13" name="TextBox 12"/>
          <p:cNvSpPr txBox="1"/>
          <p:nvPr/>
        </p:nvSpPr>
        <p:spPr>
          <a:xfrm>
            <a:off x="457203" y="2501491"/>
            <a:ext cx="1756067" cy="1077218"/>
          </a:xfrm>
          <a:prstGeom prst="rect">
            <a:avLst/>
          </a:prstGeom>
          <a:noFill/>
        </p:spPr>
        <p:txBody>
          <a:bodyPr wrap="square" rtlCol="0">
            <a:spAutoFit/>
          </a:bodyPr>
          <a:lstStyle/>
          <a:p>
            <a:r>
              <a:rPr lang="en-US" sz="1600" dirty="0"/>
              <a:t>County approves the Substantial Development Permit</a:t>
            </a:r>
          </a:p>
        </p:txBody>
      </p:sp>
      <p:sp>
        <p:nvSpPr>
          <p:cNvPr id="11" name="Oval 10" descr="Year marker"/>
          <p:cNvSpPr/>
          <p:nvPr/>
        </p:nvSpPr>
        <p:spPr>
          <a:xfrm>
            <a:off x="2632651" y="1876411"/>
            <a:ext cx="175794" cy="1757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Box 15"/>
          <p:cNvSpPr txBox="1"/>
          <p:nvPr/>
        </p:nvSpPr>
        <p:spPr>
          <a:xfrm>
            <a:off x="2597732" y="2155247"/>
            <a:ext cx="1756067" cy="400110"/>
          </a:xfrm>
          <a:prstGeom prst="rect">
            <a:avLst/>
          </a:prstGeom>
          <a:noFill/>
        </p:spPr>
        <p:txBody>
          <a:bodyPr wrap="square" rtlCol="0">
            <a:spAutoFit/>
          </a:bodyPr>
          <a:lstStyle/>
          <a:p>
            <a:r>
              <a:rPr lang="en-US" sz="2000" dirty="0">
                <a:solidFill>
                  <a:schemeClr val="tx2"/>
                </a:solidFill>
                <a:latin typeface="+mj-lt"/>
              </a:rPr>
              <a:t>File</a:t>
            </a:r>
          </a:p>
        </p:txBody>
      </p:sp>
      <p:sp>
        <p:nvSpPr>
          <p:cNvPr id="15" name="TextBox 14"/>
          <p:cNvSpPr txBox="1"/>
          <p:nvPr/>
        </p:nvSpPr>
        <p:spPr>
          <a:xfrm>
            <a:off x="2597732" y="2486455"/>
            <a:ext cx="1756067" cy="584775"/>
          </a:xfrm>
          <a:prstGeom prst="rect">
            <a:avLst/>
          </a:prstGeom>
          <a:noFill/>
        </p:spPr>
        <p:txBody>
          <a:bodyPr wrap="square" rtlCol="0">
            <a:spAutoFit/>
          </a:bodyPr>
          <a:lstStyle/>
          <a:p>
            <a:r>
              <a:rPr lang="en-US" sz="1600" dirty="0"/>
              <a:t>County files the SDP with Ecology</a:t>
            </a:r>
          </a:p>
        </p:txBody>
      </p:sp>
      <p:sp>
        <p:nvSpPr>
          <p:cNvPr id="9" name="Oval 8" descr="Year marker"/>
          <p:cNvSpPr/>
          <p:nvPr/>
        </p:nvSpPr>
        <p:spPr>
          <a:xfrm>
            <a:off x="4808098" y="1876412"/>
            <a:ext cx="175794" cy="1757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p:cNvSpPr txBox="1"/>
          <p:nvPr/>
        </p:nvSpPr>
        <p:spPr>
          <a:xfrm>
            <a:off x="4738259" y="2140208"/>
            <a:ext cx="1756067" cy="400110"/>
          </a:xfrm>
          <a:prstGeom prst="rect">
            <a:avLst/>
          </a:prstGeom>
          <a:noFill/>
        </p:spPr>
        <p:txBody>
          <a:bodyPr wrap="square" rtlCol="0">
            <a:spAutoFit/>
          </a:bodyPr>
          <a:lstStyle/>
          <a:p>
            <a:r>
              <a:rPr lang="en-US" sz="2000" dirty="0">
                <a:solidFill>
                  <a:schemeClr val="tx2"/>
                </a:solidFill>
                <a:latin typeface="+mj-lt"/>
              </a:rPr>
              <a:t>Filing Letter</a:t>
            </a:r>
          </a:p>
        </p:txBody>
      </p:sp>
      <p:sp>
        <p:nvSpPr>
          <p:cNvPr id="17" name="TextBox 16"/>
          <p:cNvSpPr txBox="1"/>
          <p:nvPr/>
        </p:nvSpPr>
        <p:spPr>
          <a:xfrm>
            <a:off x="4738259" y="2486452"/>
            <a:ext cx="1756067" cy="830997"/>
          </a:xfrm>
          <a:prstGeom prst="rect">
            <a:avLst/>
          </a:prstGeom>
          <a:noFill/>
        </p:spPr>
        <p:txBody>
          <a:bodyPr wrap="square" rtlCol="0">
            <a:spAutoFit/>
          </a:bodyPr>
          <a:lstStyle/>
          <a:p>
            <a:r>
              <a:rPr lang="en-US" sz="1600" dirty="0"/>
              <a:t>Ecology sends the applicant a letter of filing</a:t>
            </a:r>
          </a:p>
        </p:txBody>
      </p:sp>
      <p:sp>
        <p:nvSpPr>
          <p:cNvPr id="12" name="Oval 11" descr="Year marker"/>
          <p:cNvSpPr/>
          <p:nvPr/>
        </p:nvSpPr>
        <p:spPr>
          <a:xfrm>
            <a:off x="7001132" y="1876411"/>
            <a:ext cx="175794" cy="1757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extBox 19"/>
          <p:cNvSpPr txBox="1"/>
          <p:nvPr/>
        </p:nvSpPr>
        <p:spPr>
          <a:xfrm>
            <a:off x="6878788" y="2140205"/>
            <a:ext cx="1756067" cy="400110"/>
          </a:xfrm>
          <a:prstGeom prst="rect">
            <a:avLst/>
          </a:prstGeom>
          <a:noFill/>
        </p:spPr>
        <p:txBody>
          <a:bodyPr wrap="square" rtlCol="0">
            <a:spAutoFit/>
          </a:bodyPr>
          <a:lstStyle/>
          <a:p>
            <a:r>
              <a:rPr lang="en-US" sz="2000" dirty="0">
                <a:solidFill>
                  <a:schemeClr val="tx2"/>
                </a:solidFill>
                <a:latin typeface="+mj-lt"/>
              </a:rPr>
              <a:t>Appeal Period</a:t>
            </a:r>
          </a:p>
        </p:txBody>
      </p:sp>
      <p:sp>
        <p:nvSpPr>
          <p:cNvPr id="19" name="TextBox 18"/>
          <p:cNvSpPr txBox="1"/>
          <p:nvPr/>
        </p:nvSpPr>
        <p:spPr>
          <a:xfrm>
            <a:off x="6878788" y="2486452"/>
            <a:ext cx="1756067" cy="830997"/>
          </a:xfrm>
          <a:prstGeom prst="rect">
            <a:avLst/>
          </a:prstGeom>
          <a:noFill/>
        </p:spPr>
        <p:txBody>
          <a:bodyPr wrap="square" lIns="91440" tIns="45720" rIns="91440" bIns="45720" rtlCol="0" anchor="t">
            <a:spAutoFit/>
          </a:bodyPr>
          <a:lstStyle/>
          <a:p>
            <a:r>
              <a:rPr lang="en-US" sz="1600" dirty="0"/>
              <a:t>Must wait 21 days after filing to begin activities</a:t>
            </a:r>
          </a:p>
        </p:txBody>
      </p:sp>
      <p:cxnSp>
        <p:nvCxnSpPr>
          <p:cNvPr id="10" name="Straight Connector 9" descr="Timeline connector">
            <a:extLst>
              <a:ext uri="{FF2B5EF4-FFF2-40B4-BE49-F238E27FC236}">
                <a16:creationId xmlns:a16="http://schemas.microsoft.com/office/drawing/2014/main" id="{D0400D15-4311-6E90-934F-CCB586090EA5}"/>
              </a:ext>
            </a:extLst>
          </p:cNvPr>
          <p:cNvCxnSpPr>
            <a:stCxn id="21" idx="6"/>
            <a:endCxn id="30" idx="6"/>
          </p:cNvCxnSpPr>
          <p:nvPr/>
        </p:nvCxnSpPr>
        <p:spPr>
          <a:xfrm flipV="1">
            <a:off x="632991" y="4223757"/>
            <a:ext cx="6543932" cy="1"/>
          </a:xfrm>
          <a:prstGeom prst="line">
            <a:avLst/>
          </a:prstGeom>
          <a:ln w="28575">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1" name="Oval 20" descr="Year marker">
            <a:extLst>
              <a:ext uri="{FF2B5EF4-FFF2-40B4-BE49-F238E27FC236}">
                <a16:creationId xmlns:a16="http://schemas.microsoft.com/office/drawing/2014/main" id="{490D2392-7B9C-0D1D-F911-369B9386A27A}"/>
              </a:ext>
            </a:extLst>
          </p:cNvPr>
          <p:cNvSpPr/>
          <p:nvPr/>
        </p:nvSpPr>
        <p:spPr>
          <a:xfrm>
            <a:off x="457197" y="4135861"/>
            <a:ext cx="175794" cy="1757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a:extLst>
              <a:ext uri="{FF2B5EF4-FFF2-40B4-BE49-F238E27FC236}">
                <a16:creationId xmlns:a16="http://schemas.microsoft.com/office/drawing/2014/main" id="{BDDAF4BE-C196-D755-416A-DDB527F7E3ED}"/>
              </a:ext>
            </a:extLst>
          </p:cNvPr>
          <p:cNvSpPr txBox="1"/>
          <p:nvPr/>
        </p:nvSpPr>
        <p:spPr>
          <a:xfrm>
            <a:off x="457200" y="4414694"/>
            <a:ext cx="1756067" cy="400110"/>
          </a:xfrm>
          <a:prstGeom prst="rect">
            <a:avLst/>
          </a:prstGeom>
          <a:noFill/>
        </p:spPr>
        <p:txBody>
          <a:bodyPr wrap="square" rtlCol="0">
            <a:spAutoFit/>
          </a:bodyPr>
          <a:lstStyle/>
          <a:p>
            <a:r>
              <a:rPr lang="en-US" sz="2000" dirty="0">
                <a:solidFill>
                  <a:schemeClr val="tx2"/>
                </a:solidFill>
                <a:latin typeface="+mj-lt"/>
              </a:rPr>
              <a:t>CUP/VAR</a:t>
            </a:r>
          </a:p>
        </p:txBody>
      </p:sp>
      <p:sp>
        <p:nvSpPr>
          <p:cNvPr id="23" name="TextBox 22">
            <a:extLst>
              <a:ext uri="{FF2B5EF4-FFF2-40B4-BE49-F238E27FC236}">
                <a16:creationId xmlns:a16="http://schemas.microsoft.com/office/drawing/2014/main" id="{B0DA3FDB-22FF-3141-5B65-DA26C322F594}"/>
              </a:ext>
            </a:extLst>
          </p:cNvPr>
          <p:cNvSpPr txBox="1"/>
          <p:nvPr/>
        </p:nvSpPr>
        <p:spPr>
          <a:xfrm>
            <a:off x="457200" y="4760940"/>
            <a:ext cx="1756067" cy="1077218"/>
          </a:xfrm>
          <a:prstGeom prst="rect">
            <a:avLst/>
          </a:prstGeom>
          <a:noFill/>
        </p:spPr>
        <p:txBody>
          <a:bodyPr wrap="square" rtlCol="0">
            <a:spAutoFit/>
          </a:bodyPr>
          <a:lstStyle/>
          <a:p>
            <a:r>
              <a:rPr lang="en-US" sz="1600" dirty="0"/>
              <a:t>County approves the Conditional Use Permit or the Variance Permit</a:t>
            </a:r>
          </a:p>
        </p:txBody>
      </p:sp>
      <p:sp>
        <p:nvSpPr>
          <p:cNvPr id="24" name="Oval 23" descr="Year marker">
            <a:extLst>
              <a:ext uri="{FF2B5EF4-FFF2-40B4-BE49-F238E27FC236}">
                <a16:creationId xmlns:a16="http://schemas.microsoft.com/office/drawing/2014/main" id="{5B4D7CF4-6915-4532-F89D-F33D74E412B8}"/>
              </a:ext>
            </a:extLst>
          </p:cNvPr>
          <p:cNvSpPr/>
          <p:nvPr/>
        </p:nvSpPr>
        <p:spPr>
          <a:xfrm>
            <a:off x="2632648" y="4135860"/>
            <a:ext cx="175794" cy="1757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a:extLst>
              <a:ext uri="{FF2B5EF4-FFF2-40B4-BE49-F238E27FC236}">
                <a16:creationId xmlns:a16="http://schemas.microsoft.com/office/drawing/2014/main" id="{BE23690D-BF2C-5F98-5CCB-3E06010C815E}"/>
              </a:ext>
            </a:extLst>
          </p:cNvPr>
          <p:cNvSpPr txBox="1"/>
          <p:nvPr/>
        </p:nvSpPr>
        <p:spPr>
          <a:xfrm>
            <a:off x="2597728" y="4414696"/>
            <a:ext cx="1974271" cy="400110"/>
          </a:xfrm>
          <a:prstGeom prst="rect">
            <a:avLst/>
          </a:prstGeom>
          <a:noFill/>
        </p:spPr>
        <p:txBody>
          <a:bodyPr wrap="square" lIns="91440" tIns="45720" rIns="91440" bIns="45720" rtlCol="0" anchor="t">
            <a:spAutoFit/>
          </a:bodyPr>
          <a:lstStyle/>
          <a:p>
            <a:r>
              <a:rPr lang="en-US" sz="2000" dirty="0">
                <a:solidFill>
                  <a:schemeClr val="tx2"/>
                </a:solidFill>
                <a:latin typeface="+mj-lt"/>
              </a:rPr>
              <a:t>Ecology Review</a:t>
            </a:r>
          </a:p>
        </p:txBody>
      </p:sp>
      <p:sp>
        <p:nvSpPr>
          <p:cNvPr id="26" name="TextBox 25">
            <a:extLst>
              <a:ext uri="{FF2B5EF4-FFF2-40B4-BE49-F238E27FC236}">
                <a16:creationId xmlns:a16="http://schemas.microsoft.com/office/drawing/2014/main" id="{A2291E36-CB61-0291-300F-CA26265C4E5E}"/>
              </a:ext>
            </a:extLst>
          </p:cNvPr>
          <p:cNvSpPr txBox="1"/>
          <p:nvPr/>
        </p:nvSpPr>
        <p:spPr>
          <a:xfrm>
            <a:off x="2597729" y="4745904"/>
            <a:ext cx="1756067" cy="1569660"/>
          </a:xfrm>
          <a:prstGeom prst="rect">
            <a:avLst/>
          </a:prstGeom>
          <a:noFill/>
        </p:spPr>
        <p:txBody>
          <a:bodyPr wrap="square" lIns="91440" tIns="45720" rIns="91440" bIns="45720" rtlCol="0" anchor="t">
            <a:spAutoFit/>
          </a:bodyPr>
          <a:lstStyle/>
          <a:p>
            <a:r>
              <a:rPr lang="en-US" sz="1600" dirty="0"/>
              <a:t>County sends the CUP/VAR to Ecology, which gets another 30 day review to approve or deny</a:t>
            </a:r>
          </a:p>
        </p:txBody>
      </p:sp>
      <p:sp>
        <p:nvSpPr>
          <p:cNvPr id="27" name="Oval 26" descr="Year marker">
            <a:extLst>
              <a:ext uri="{FF2B5EF4-FFF2-40B4-BE49-F238E27FC236}">
                <a16:creationId xmlns:a16="http://schemas.microsoft.com/office/drawing/2014/main" id="{CFD81CF9-6022-B90B-5F78-D60B6ECC3BFB}"/>
              </a:ext>
            </a:extLst>
          </p:cNvPr>
          <p:cNvSpPr/>
          <p:nvPr/>
        </p:nvSpPr>
        <p:spPr>
          <a:xfrm>
            <a:off x="4808095" y="4135861"/>
            <a:ext cx="175794" cy="1757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TextBox 27">
            <a:extLst>
              <a:ext uri="{FF2B5EF4-FFF2-40B4-BE49-F238E27FC236}">
                <a16:creationId xmlns:a16="http://schemas.microsoft.com/office/drawing/2014/main" id="{0BB0A81B-90AC-E2E3-248C-D32295D8A3B8}"/>
              </a:ext>
            </a:extLst>
          </p:cNvPr>
          <p:cNvSpPr txBox="1"/>
          <p:nvPr/>
        </p:nvSpPr>
        <p:spPr>
          <a:xfrm>
            <a:off x="4738256" y="4399657"/>
            <a:ext cx="1922326" cy="400110"/>
          </a:xfrm>
          <a:prstGeom prst="rect">
            <a:avLst/>
          </a:prstGeom>
          <a:noFill/>
        </p:spPr>
        <p:txBody>
          <a:bodyPr wrap="square" rtlCol="0">
            <a:spAutoFit/>
          </a:bodyPr>
          <a:lstStyle/>
          <a:p>
            <a:r>
              <a:rPr lang="en-US" sz="2000" dirty="0">
                <a:solidFill>
                  <a:schemeClr val="tx2"/>
                </a:solidFill>
                <a:latin typeface="+mj-lt"/>
              </a:rPr>
              <a:t>Decision Letter</a:t>
            </a:r>
          </a:p>
        </p:txBody>
      </p:sp>
      <p:sp>
        <p:nvSpPr>
          <p:cNvPr id="29" name="TextBox 28">
            <a:extLst>
              <a:ext uri="{FF2B5EF4-FFF2-40B4-BE49-F238E27FC236}">
                <a16:creationId xmlns:a16="http://schemas.microsoft.com/office/drawing/2014/main" id="{14A5F0FA-5C52-804F-2770-5534FACA4528}"/>
              </a:ext>
            </a:extLst>
          </p:cNvPr>
          <p:cNvSpPr txBox="1"/>
          <p:nvPr/>
        </p:nvSpPr>
        <p:spPr>
          <a:xfrm>
            <a:off x="4738256" y="4745901"/>
            <a:ext cx="1756067" cy="1323439"/>
          </a:xfrm>
          <a:prstGeom prst="rect">
            <a:avLst/>
          </a:prstGeom>
          <a:noFill/>
        </p:spPr>
        <p:txBody>
          <a:bodyPr wrap="square" rtlCol="0">
            <a:spAutoFit/>
          </a:bodyPr>
          <a:lstStyle/>
          <a:p>
            <a:r>
              <a:rPr lang="en-US" sz="1600" dirty="0"/>
              <a:t>Ecology sends the applicant a decision letter, separate from the local government</a:t>
            </a:r>
          </a:p>
        </p:txBody>
      </p:sp>
      <p:sp>
        <p:nvSpPr>
          <p:cNvPr id="30" name="Oval 29" descr="Year marker">
            <a:extLst>
              <a:ext uri="{FF2B5EF4-FFF2-40B4-BE49-F238E27FC236}">
                <a16:creationId xmlns:a16="http://schemas.microsoft.com/office/drawing/2014/main" id="{7F6150AF-0DB7-51D0-CA04-4F2B58A61A6B}"/>
              </a:ext>
            </a:extLst>
          </p:cNvPr>
          <p:cNvSpPr/>
          <p:nvPr/>
        </p:nvSpPr>
        <p:spPr>
          <a:xfrm>
            <a:off x="7001129" y="4135860"/>
            <a:ext cx="175794" cy="1757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extBox 30">
            <a:extLst>
              <a:ext uri="{FF2B5EF4-FFF2-40B4-BE49-F238E27FC236}">
                <a16:creationId xmlns:a16="http://schemas.microsoft.com/office/drawing/2014/main" id="{62590B5C-9513-F787-69FD-681748D30401}"/>
              </a:ext>
            </a:extLst>
          </p:cNvPr>
          <p:cNvSpPr txBox="1"/>
          <p:nvPr/>
        </p:nvSpPr>
        <p:spPr>
          <a:xfrm>
            <a:off x="6878785" y="4399654"/>
            <a:ext cx="1756067" cy="400110"/>
          </a:xfrm>
          <a:prstGeom prst="rect">
            <a:avLst/>
          </a:prstGeom>
          <a:noFill/>
        </p:spPr>
        <p:txBody>
          <a:bodyPr wrap="square" rtlCol="0">
            <a:spAutoFit/>
          </a:bodyPr>
          <a:lstStyle/>
          <a:p>
            <a:r>
              <a:rPr lang="en-US" sz="2000" dirty="0">
                <a:solidFill>
                  <a:schemeClr val="tx2"/>
                </a:solidFill>
                <a:latin typeface="+mj-lt"/>
              </a:rPr>
              <a:t>Appeal Period</a:t>
            </a:r>
          </a:p>
        </p:txBody>
      </p:sp>
      <p:sp>
        <p:nvSpPr>
          <p:cNvPr id="32" name="TextBox 31">
            <a:extLst>
              <a:ext uri="{FF2B5EF4-FFF2-40B4-BE49-F238E27FC236}">
                <a16:creationId xmlns:a16="http://schemas.microsoft.com/office/drawing/2014/main" id="{B997F239-1CF8-4F73-DEC2-2EA27144C196}"/>
              </a:ext>
            </a:extLst>
          </p:cNvPr>
          <p:cNvSpPr txBox="1"/>
          <p:nvPr/>
        </p:nvSpPr>
        <p:spPr>
          <a:xfrm>
            <a:off x="6878785" y="4745901"/>
            <a:ext cx="1756067" cy="830997"/>
          </a:xfrm>
          <a:prstGeom prst="rect">
            <a:avLst/>
          </a:prstGeom>
          <a:noFill/>
        </p:spPr>
        <p:txBody>
          <a:bodyPr wrap="square" lIns="91440" tIns="45720" rIns="91440" bIns="45720" rtlCol="0" anchor="t">
            <a:spAutoFit/>
          </a:bodyPr>
          <a:lstStyle/>
          <a:p>
            <a:r>
              <a:rPr lang="en-US" sz="1600" dirty="0"/>
              <a:t>Must wait 21 days after filing to begin activities</a:t>
            </a:r>
          </a:p>
        </p:txBody>
      </p:sp>
    </p:spTree>
    <p:extLst>
      <p:ext uri="{BB962C8B-B14F-4D97-AF65-F5344CB8AC3E}">
        <p14:creationId xmlns:p14="http://schemas.microsoft.com/office/powerpoint/2010/main" val="3451617800"/>
      </p:ext>
    </p:extLst>
  </p:cSld>
  <p:clrMapOvr>
    <a:masterClrMapping/>
  </p:clrMapOvr>
</p:sld>
</file>

<file path=ppt/theme/theme1.xml><?xml version="1.0" encoding="utf-8"?>
<a:theme xmlns:a="http://schemas.openxmlformats.org/drawingml/2006/main" name="Office Theme">
  <a:themeElements>
    <a:clrScheme name="Ecology">
      <a:dk1>
        <a:srgbClr val="333333"/>
      </a:dk1>
      <a:lt1>
        <a:sysClr val="window" lastClr="FFFFFF"/>
      </a:lt1>
      <a:dk2>
        <a:srgbClr val="44688F"/>
      </a:dk2>
      <a:lt2>
        <a:srgbClr val="FFD76D"/>
      </a:lt2>
      <a:accent1>
        <a:srgbClr val="80A8CE"/>
      </a:accent1>
      <a:accent2>
        <a:srgbClr val="7AA456"/>
      </a:accent2>
      <a:accent3>
        <a:srgbClr val="BCD637"/>
      </a:accent3>
      <a:accent4>
        <a:srgbClr val="F2A9A0"/>
      </a:accent4>
      <a:accent5>
        <a:srgbClr val="861627"/>
      </a:accent5>
      <a:accent6>
        <a:srgbClr val="135756"/>
      </a:accent6>
      <a:hlink>
        <a:srgbClr val="44688F"/>
      </a:hlink>
      <a:folHlink>
        <a:srgbClr val="F26323"/>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35fbbaf-fb00-4dcf-bfc4-bcedf28b13f3" xsi:nil="true"/>
    <lcf76f155ced4ddcb4097134ff3c332f xmlns="90d0076d-6670-422f-b53d-d10e5ad3b8a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E8DFA515A64014D8424AC2E47A8EAD6" ma:contentTypeVersion="18" ma:contentTypeDescription="Create a new document." ma:contentTypeScope="" ma:versionID="b82802ef44e3ef64c33ba07f8b8330b1">
  <xsd:schema xmlns:xsd="http://www.w3.org/2001/XMLSchema" xmlns:xs="http://www.w3.org/2001/XMLSchema" xmlns:p="http://schemas.microsoft.com/office/2006/metadata/properties" xmlns:ns2="90d0076d-6670-422f-b53d-d10e5ad3b8a9" xmlns:ns3="335fbbaf-fb00-4dcf-bfc4-bcedf28b13f3" targetNamespace="http://schemas.microsoft.com/office/2006/metadata/properties" ma:root="true" ma:fieldsID="9d311f312181313652a53847b689a119" ns2:_="" ns3:_="">
    <xsd:import namespace="90d0076d-6670-422f-b53d-d10e5ad3b8a9"/>
    <xsd:import namespace="335fbbaf-fb00-4dcf-bfc4-bcedf28b13f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d0076d-6670-422f-b53d-d10e5ad3b8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e826d49-dd53-44fe-9919-3fd8ef0d90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5fbbaf-fb00-4dcf-bfc4-bcedf28b13f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3930a91-2fd1-480e-8636-6ecdb3d7fd43}" ma:internalName="TaxCatchAll" ma:showField="CatchAllData" ma:web="335fbbaf-fb00-4dcf-bfc4-bcedf28b13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CE2622-BB8F-4EAB-A99C-B9D1DA785167}">
  <ds:schemaRefs>
    <ds:schemaRef ds:uri="http://schemas.microsoft.com/sharepoint/v3/contenttype/forms"/>
  </ds:schemaRefs>
</ds:datastoreItem>
</file>

<file path=customXml/itemProps2.xml><?xml version="1.0" encoding="utf-8"?>
<ds:datastoreItem xmlns:ds="http://schemas.openxmlformats.org/officeDocument/2006/customXml" ds:itemID="{74172D94-B4B9-46D2-9B0E-6E5872CF941E}">
  <ds:schemaRefs>
    <ds:schemaRef ds:uri="http://purl.org/dc/dcmitype/"/>
    <ds:schemaRef ds:uri="http://schemas.microsoft.com/office/infopath/2007/PartnerControls"/>
    <ds:schemaRef ds:uri="http://schemas.microsoft.com/office/2006/documentManagement/types"/>
    <ds:schemaRef ds:uri="http://purl.org/dc/elements/1.1/"/>
    <ds:schemaRef ds:uri="http://purl.org/dc/terms/"/>
    <ds:schemaRef ds:uri="450822c3-7f3b-4ffb-8b22-d1fff3c1519b"/>
    <ds:schemaRef ds:uri="http://schemas.openxmlformats.org/package/2006/metadata/core-properties"/>
    <ds:schemaRef ds:uri="http://www.w3.org/XML/1998/namespace"/>
    <ds:schemaRef ds:uri="0bbf023e-b000-47e8-a7c8-0485beb73992"/>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16427614-9F4B-4CD4-9E20-492A8CF20826}"/>
</file>

<file path=docProps/app.xml><?xml version="1.0" encoding="utf-8"?>
<Properties xmlns="http://schemas.openxmlformats.org/officeDocument/2006/extended-properties" xmlns:vt="http://schemas.openxmlformats.org/officeDocument/2006/docPropsVTypes">
  <Template>Office Theme</Template>
  <TotalTime>2858</TotalTime>
  <Words>1160</Words>
  <Application>Microsoft Office PowerPoint</Application>
  <PresentationFormat>On-screen Show (4:3)</PresentationFormat>
  <Paragraphs>169</Paragraphs>
  <Slides>31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Franklin Gothic Book</vt:lpstr>
      <vt:lpstr>Franklin Gothic Demi</vt:lpstr>
      <vt:lpstr>Franklin Gothic Medium</vt:lpstr>
      <vt:lpstr>Open Sans</vt:lpstr>
      <vt:lpstr>Times New Roman</vt:lpstr>
      <vt:lpstr>Wingdings</vt:lpstr>
      <vt:lpstr>Office Theme</vt:lpstr>
      <vt:lpstr>Department of Ecology</vt:lpstr>
      <vt:lpstr>Table of Contents</vt:lpstr>
      <vt:lpstr>Waters of the State</vt:lpstr>
      <vt:lpstr>Shorelines</vt:lpstr>
      <vt:lpstr>The Shoreline Management Act (1971)</vt:lpstr>
      <vt:lpstr>The Shoreline Management Act (1971)</vt:lpstr>
      <vt:lpstr>Where does the SMA apply?</vt:lpstr>
      <vt:lpstr>SMA Jurisdiction in Okanogan County</vt:lpstr>
      <vt:lpstr>Shoreline Permit Process</vt:lpstr>
      <vt:lpstr>Critical Areas</vt:lpstr>
      <vt:lpstr>What is a Critical Area?</vt:lpstr>
      <vt:lpstr>Wetlands</vt:lpstr>
      <vt:lpstr>Water Quality</vt:lpstr>
      <vt:lpstr>Water Quality</vt:lpstr>
      <vt:lpstr>What is a "waterway?"</vt:lpstr>
      <vt:lpstr>What is a pollutant? (RCW 90.48)</vt:lpstr>
      <vt:lpstr>Activities that may require a permit</vt:lpstr>
      <vt:lpstr>Construction Stormwater General Permit</vt:lpstr>
      <vt:lpstr>When do I need a CSWGP?</vt:lpstr>
      <vt:lpstr>ANY TIME YOU'RE WORKING NEAR WATER</vt:lpstr>
      <vt:lpstr>Environmental Report Tracking System (ERTS)</vt:lpstr>
      <vt:lpstr>What's so great about ERTS?</vt:lpstr>
      <vt:lpstr>PowerPoint Presentation</vt:lpstr>
      <vt:lpstr>PowerPoint Presentation</vt:lpstr>
      <vt:lpstr>PowerPoint Presentation</vt:lpstr>
      <vt:lpstr>To be, or not to be...Anonymous</vt:lpstr>
      <vt:lpstr>PowerPoint Presentation</vt:lpstr>
      <vt:lpstr>For Context</vt:lpstr>
      <vt:lpstr>PowerPoint Presentation</vt:lpstr>
      <vt:lpstr>Keep in mind</vt:lpstr>
      <vt:lpstr>Thank you</vt:lpstr>
    </vt:vector>
  </TitlesOfParts>
  <Company>WA Department of Ecology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Narrow format used for presenting on a projector</dc:title>
  <dc:creator>Johnson, Amanda (ECY)</dc:creator>
  <cp:lastModifiedBy>Lorah Super</cp:lastModifiedBy>
  <cp:revision>6</cp:revision>
  <dcterms:created xsi:type="dcterms:W3CDTF">2020-12-18T18:32:02Z</dcterms:created>
  <dcterms:modified xsi:type="dcterms:W3CDTF">2025-05-20T19:17:48Z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0x0101000E8DFA515A64014D8424AC2E47A8EAD6</vt:lpwstr>
  </property>
  <property fmtid="{D5CDD505-2E9C-101B-9397-08002B2CF9AE}" pid="3" name="_dlc_DocIdItemGuid">
    <vt:lpwstr>f56c3d77-ae6b-451c-8b69-fe2747d221b7</vt:lpwstr>
  </property>
  <property fmtid="{D5CDD505-2E9C-101B-9397-08002B2CF9AE}" pid="4" name="_ExtendedDescription">
    <vt:lpwstr/>
  </property>
  <property fmtid="{D5CDD505-2E9C-101B-9397-08002B2CF9AE}" pid="5" name="MediaServiceImageTags">
    <vt:lpwstr/>
  </property>
</Properties>
</file>