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3.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diagrams/layout1.xml" ContentType="application/vnd.openxmlformats-officedocument.drawingml.diagramLayout+xml"/>
  <Override PartName="/ppt/theme/theme2.xml" ContentType="application/vnd.openxmlformats-officedocument.theme+xml"/>
  <Override PartName="/ppt/diagrams/colors1.xml" ContentType="application/vnd.openxmlformats-officedocument.drawingml.diagramColors+xml"/>
  <Override PartName="/ppt/diagrams/quickStyle1.xml" ContentType="application/vnd.openxmlformats-officedocument.drawingml.diagramStyle+xml"/>
  <Override PartName="/ppt/theme/theme1.xml" ContentType="application/vnd.openxmlformats-officedocument.theme+xml"/>
  <Override PartName="/ppt/notesMasters/notesMaster1.xml" ContentType="application/vnd.openxmlformats-officedocument.presentationml.notesMaster+xml"/>
  <Override PartName="/ppt/diagrams/drawing1.xml" ContentType="application/vnd.ms-office.drawingml.diagramDrawing+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8" r:id="rId3"/>
    <p:sldId id="259" r:id="rId4"/>
    <p:sldId id="257" r:id="rId5"/>
    <p:sldId id="266" r:id="rId6"/>
    <p:sldId id="263" r:id="rId7"/>
    <p:sldId id="264" r:id="rId8"/>
    <p:sldId id="262" r:id="rId9"/>
    <p:sldId id="265" r:id="rId10"/>
    <p:sldId id="267" r:id="rId11"/>
    <p:sldId id="268" r:id="rId12"/>
    <p:sldId id="260" r:id="rId13"/>
    <p:sldId id="261" r:id="rId14"/>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9454" autoAdjust="0"/>
  </p:normalViewPr>
  <p:slideViewPr>
    <p:cSldViewPr snapToGrid="0">
      <p:cViewPr varScale="1">
        <p:scale>
          <a:sx n="76" d="100"/>
          <a:sy n="76" d="100"/>
        </p:scale>
        <p:origin x="144"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4D1F6A-71BF-4851-ABB3-5946775D5EEB}" type="doc">
      <dgm:prSet loTypeId="urn:microsoft.com/office/officeart/2011/layout/CircleProcess" loCatId="process" qsTypeId="urn:microsoft.com/office/officeart/2005/8/quickstyle/3d1" qsCatId="3D" csTypeId="urn:microsoft.com/office/officeart/2005/8/colors/colorful5" csCatId="colorful" phldr="1"/>
      <dgm:spPr/>
      <dgm:t>
        <a:bodyPr/>
        <a:lstStyle/>
        <a:p>
          <a:endParaRPr lang="en-US"/>
        </a:p>
      </dgm:t>
    </dgm:pt>
    <dgm:pt modelId="{5F8F3867-29D1-4030-A922-C62E30028C9D}">
      <dgm:prSet phldrT="[Text]" custT="1"/>
      <dgm:spPr/>
      <dgm:t>
        <a:bodyPr/>
        <a:lstStyle/>
        <a:p>
          <a:r>
            <a:rPr lang="en-US" sz="1600" b="1"/>
            <a:t>Complaint Received</a:t>
          </a:r>
        </a:p>
      </dgm:t>
    </dgm:pt>
    <dgm:pt modelId="{0BFAFABF-AC44-43EC-BD94-9AF4561C36C3}" type="parTrans" cxnId="{A794E95F-E047-415D-B92B-21460F6D3E02}">
      <dgm:prSet/>
      <dgm:spPr/>
      <dgm:t>
        <a:bodyPr/>
        <a:lstStyle/>
        <a:p>
          <a:endParaRPr lang="en-US"/>
        </a:p>
      </dgm:t>
    </dgm:pt>
    <dgm:pt modelId="{6F715BDF-4143-477F-8FD9-67014CC0DCD2}" type="sibTrans" cxnId="{A794E95F-E047-415D-B92B-21460F6D3E02}">
      <dgm:prSet/>
      <dgm:spPr/>
      <dgm:t>
        <a:bodyPr/>
        <a:lstStyle/>
        <a:p>
          <a:endParaRPr lang="en-US">
            <a:solidFill>
              <a:schemeClr val="accent6">
                <a:lumMod val="75000"/>
              </a:schemeClr>
            </a:solidFill>
          </a:endParaRPr>
        </a:p>
      </dgm:t>
    </dgm:pt>
    <dgm:pt modelId="{4A87B691-48E0-4EBB-B833-3D3C03187807}">
      <dgm:prSet phldrT="[Text]" custT="1"/>
      <dgm:spPr/>
      <dgm:t>
        <a:bodyPr/>
        <a:lstStyle/>
        <a:p>
          <a:r>
            <a:rPr lang="en-US" sz="1600" b="1"/>
            <a:t>Verify Allegations</a:t>
          </a:r>
        </a:p>
      </dgm:t>
    </dgm:pt>
    <dgm:pt modelId="{2C230937-BBB1-4F40-895A-FE2F6ED983BD}" type="parTrans" cxnId="{72221F81-A8E1-4DDB-BFFC-FF979190BC0D}">
      <dgm:prSet/>
      <dgm:spPr/>
      <dgm:t>
        <a:bodyPr/>
        <a:lstStyle/>
        <a:p>
          <a:endParaRPr lang="en-US"/>
        </a:p>
      </dgm:t>
    </dgm:pt>
    <dgm:pt modelId="{53C57675-A7D0-4E39-A2A9-83AA85E4B1FC}" type="sibTrans" cxnId="{72221F81-A8E1-4DDB-BFFC-FF979190BC0D}">
      <dgm:prSet/>
      <dgm:spPr/>
      <dgm:t>
        <a:bodyPr/>
        <a:lstStyle/>
        <a:p>
          <a:endParaRPr lang="en-US"/>
        </a:p>
      </dgm:t>
    </dgm:pt>
    <dgm:pt modelId="{42C15319-502C-47DD-9385-F6EF4B52D853}">
      <dgm:prSet phldrT="[Text]" custT="1"/>
      <dgm:spPr/>
      <dgm:t>
        <a:bodyPr/>
        <a:lstStyle/>
        <a:p>
          <a:r>
            <a:rPr lang="en-US" sz="1600" b="1"/>
            <a:t>Notice of Violation and Order</a:t>
          </a:r>
        </a:p>
      </dgm:t>
    </dgm:pt>
    <dgm:pt modelId="{6EC0A6DF-5379-41C4-BB4A-1DE7D85EEA25}" type="parTrans" cxnId="{960C8C7F-CE0B-4896-8A4A-14A7259369C9}">
      <dgm:prSet/>
      <dgm:spPr/>
      <dgm:t>
        <a:bodyPr/>
        <a:lstStyle/>
        <a:p>
          <a:endParaRPr lang="en-US"/>
        </a:p>
      </dgm:t>
    </dgm:pt>
    <dgm:pt modelId="{E16580AF-7C8F-46BE-A6CD-8B3420676920}" type="sibTrans" cxnId="{960C8C7F-CE0B-4896-8A4A-14A7259369C9}">
      <dgm:prSet/>
      <dgm:spPr/>
      <dgm:t>
        <a:bodyPr/>
        <a:lstStyle/>
        <a:p>
          <a:endParaRPr lang="en-US"/>
        </a:p>
      </dgm:t>
    </dgm:pt>
    <dgm:pt modelId="{B271626A-8BEA-416B-8383-65C7C555072B}">
      <dgm:prSet phldrT="[Text]" custT="1"/>
      <dgm:spPr/>
      <dgm:t>
        <a:bodyPr/>
        <a:lstStyle/>
        <a:p>
          <a:r>
            <a:rPr lang="en-US" sz="1600" b="1" dirty="0"/>
            <a:t>Appeal</a:t>
          </a:r>
        </a:p>
        <a:p>
          <a:r>
            <a:rPr lang="en-US" sz="1600" b="1" dirty="0"/>
            <a:t>or</a:t>
          </a:r>
        </a:p>
        <a:p>
          <a:r>
            <a:rPr lang="en-US" sz="1600" b="1" dirty="0"/>
            <a:t>Comply</a:t>
          </a:r>
        </a:p>
      </dgm:t>
    </dgm:pt>
    <dgm:pt modelId="{DCE764E4-FE4B-4C02-A650-79C5D8172052}" type="parTrans" cxnId="{E8A723CC-594D-4577-8EDB-17A76E26FC6D}">
      <dgm:prSet/>
      <dgm:spPr/>
      <dgm:t>
        <a:bodyPr/>
        <a:lstStyle/>
        <a:p>
          <a:endParaRPr lang="en-US"/>
        </a:p>
      </dgm:t>
    </dgm:pt>
    <dgm:pt modelId="{3B271068-C5FD-485E-8964-90FB62423817}" type="sibTrans" cxnId="{E8A723CC-594D-4577-8EDB-17A76E26FC6D}">
      <dgm:prSet/>
      <dgm:spPr/>
      <dgm:t>
        <a:bodyPr/>
        <a:lstStyle/>
        <a:p>
          <a:endParaRPr lang="en-US"/>
        </a:p>
      </dgm:t>
    </dgm:pt>
    <dgm:pt modelId="{D94066B7-8606-4952-9BD9-B01596614882}">
      <dgm:prSet phldrT="[Text]" custT="1"/>
      <dgm:spPr/>
      <dgm:t>
        <a:bodyPr/>
        <a:lstStyle/>
        <a:p>
          <a:r>
            <a:rPr lang="en-US" sz="1600" b="1" dirty="0"/>
            <a:t>Prosecutor's office</a:t>
          </a:r>
        </a:p>
      </dgm:t>
    </dgm:pt>
    <dgm:pt modelId="{441A38F1-12CA-4C22-BA90-CAFDDE96176F}" type="parTrans" cxnId="{F80C177B-3737-4616-9D6F-671338184E76}">
      <dgm:prSet/>
      <dgm:spPr/>
      <dgm:t>
        <a:bodyPr/>
        <a:lstStyle/>
        <a:p>
          <a:endParaRPr lang="en-US"/>
        </a:p>
      </dgm:t>
    </dgm:pt>
    <dgm:pt modelId="{D3E8556D-1F61-45FB-82A0-B39B62C9F10E}" type="sibTrans" cxnId="{F80C177B-3737-4616-9D6F-671338184E76}">
      <dgm:prSet/>
      <dgm:spPr/>
      <dgm:t>
        <a:bodyPr/>
        <a:lstStyle/>
        <a:p>
          <a:endParaRPr lang="en-US"/>
        </a:p>
      </dgm:t>
    </dgm:pt>
    <dgm:pt modelId="{99C3DD2C-18B1-430A-A160-AAC633AE59D3}" type="pres">
      <dgm:prSet presAssocID="{1A4D1F6A-71BF-4851-ABB3-5946775D5EEB}" presName="Name0" presStyleCnt="0">
        <dgm:presLayoutVars>
          <dgm:chMax val="11"/>
          <dgm:chPref val="11"/>
          <dgm:dir/>
          <dgm:resizeHandles/>
        </dgm:presLayoutVars>
      </dgm:prSet>
      <dgm:spPr/>
    </dgm:pt>
    <dgm:pt modelId="{8722800A-9783-42E1-9078-CCBB91E120FB}" type="pres">
      <dgm:prSet presAssocID="{D94066B7-8606-4952-9BD9-B01596614882}" presName="Accent5" presStyleCnt="0"/>
      <dgm:spPr/>
    </dgm:pt>
    <dgm:pt modelId="{02C1AD0F-A384-4FD3-B37A-0A896DF13626}" type="pres">
      <dgm:prSet presAssocID="{D94066B7-8606-4952-9BD9-B01596614882}" presName="Accent" presStyleLbl="node1" presStyleIdx="0" presStyleCnt="5"/>
      <dgm:spPr/>
    </dgm:pt>
    <dgm:pt modelId="{33742CA2-1BD8-46FB-BF1D-B0A328E6FE1B}" type="pres">
      <dgm:prSet presAssocID="{D94066B7-8606-4952-9BD9-B01596614882}" presName="ParentBackground5" presStyleCnt="0"/>
      <dgm:spPr/>
    </dgm:pt>
    <dgm:pt modelId="{D9F97305-8C55-4E64-82B1-AF7EDCBCFE73}" type="pres">
      <dgm:prSet presAssocID="{D94066B7-8606-4952-9BD9-B01596614882}" presName="ParentBackground" presStyleLbl="fgAcc1" presStyleIdx="0" presStyleCnt="5"/>
      <dgm:spPr/>
    </dgm:pt>
    <dgm:pt modelId="{090D7754-44D2-438D-9AB0-12F8EAF8D178}" type="pres">
      <dgm:prSet presAssocID="{D94066B7-8606-4952-9BD9-B01596614882}" presName="Parent5" presStyleLbl="revTx" presStyleIdx="0" presStyleCnt="0">
        <dgm:presLayoutVars>
          <dgm:chMax val="1"/>
          <dgm:chPref val="1"/>
          <dgm:bulletEnabled val="1"/>
        </dgm:presLayoutVars>
      </dgm:prSet>
      <dgm:spPr/>
    </dgm:pt>
    <dgm:pt modelId="{071C6ECA-ED9E-4788-9DD7-C738E4DDC2A4}" type="pres">
      <dgm:prSet presAssocID="{B271626A-8BEA-416B-8383-65C7C555072B}" presName="Accent4" presStyleCnt="0"/>
      <dgm:spPr/>
    </dgm:pt>
    <dgm:pt modelId="{8D2BDF55-69FA-4DCE-80C7-925072423698}" type="pres">
      <dgm:prSet presAssocID="{B271626A-8BEA-416B-8383-65C7C555072B}" presName="Accent" presStyleLbl="node1" presStyleIdx="1" presStyleCnt="5"/>
      <dgm:spPr/>
    </dgm:pt>
    <dgm:pt modelId="{AD33102C-AA9A-425B-8293-50123203AEE6}" type="pres">
      <dgm:prSet presAssocID="{B271626A-8BEA-416B-8383-65C7C555072B}" presName="ParentBackground4" presStyleCnt="0"/>
      <dgm:spPr/>
    </dgm:pt>
    <dgm:pt modelId="{5F87A927-B794-4BB9-9DB7-7BFC57862309}" type="pres">
      <dgm:prSet presAssocID="{B271626A-8BEA-416B-8383-65C7C555072B}" presName="ParentBackground" presStyleLbl="fgAcc1" presStyleIdx="1" presStyleCnt="5"/>
      <dgm:spPr/>
    </dgm:pt>
    <dgm:pt modelId="{A1A48416-86A5-4976-976B-3A42ED40959C}" type="pres">
      <dgm:prSet presAssocID="{B271626A-8BEA-416B-8383-65C7C555072B}" presName="Parent4" presStyleLbl="revTx" presStyleIdx="0" presStyleCnt="0">
        <dgm:presLayoutVars>
          <dgm:chMax val="1"/>
          <dgm:chPref val="1"/>
          <dgm:bulletEnabled val="1"/>
        </dgm:presLayoutVars>
      </dgm:prSet>
      <dgm:spPr/>
    </dgm:pt>
    <dgm:pt modelId="{14B03F08-AEC1-43E6-B322-048801A018D1}" type="pres">
      <dgm:prSet presAssocID="{42C15319-502C-47DD-9385-F6EF4B52D853}" presName="Accent3" presStyleCnt="0"/>
      <dgm:spPr/>
    </dgm:pt>
    <dgm:pt modelId="{B8B8B65D-83D9-4126-B8DB-E8C4B0A182FD}" type="pres">
      <dgm:prSet presAssocID="{42C15319-502C-47DD-9385-F6EF4B52D853}" presName="Accent" presStyleLbl="node1" presStyleIdx="2" presStyleCnt="5"/>
      <dgm:spPr/>
    </dgm:pt>
    <dgm:pt modelId="{089F37C6-D57C-4B07-A280-B4F29AFF36B2}" type="pres">
      <dgm:prSet presAssocID="{42C15319-502C-47DD-9385-F6EF4B52D853}" presName="ParentBackground3" presStyleCnt="0"/>
      <dgm:spPr/>
    </dgm:pt>
    <dgm:pt modelId="{7AFFCD5F-C0F9-4F1A-AEDF-19EF075130EC}" type="pres">
      <dgm:prSet presAssocID="{42C15319-502C-47DD-9385-F6EF4B52D853}" presName="ParentBackground" presStyleLbl="fgAcc1" presStyleIdx="2" presStyleCnt="5"/>
      <dgm:spPr/>
    </dgm:pt>
    <dgm:pt modelId="{B861B8A9-6A32-47AF-BFEF-EA948E31EF9E}" type="pres">
      <dgm:prSet presAssocID="{42C15319-502C-47DD-9385-F6EF4B52D853}" presName="Parent3" presStyleLbl="revTx" presStyleIdx="0" presStyleCnt="0">
        <dgm:presLayoutVars>
          <dgm:chMax val="1"/>
          <dgm:chPref val="1"/>
          <dgm:bulletEnabled val="1"/>
        </dgm:presLayoutVars>
      </dgm:prSet>
      <dgm:spPr/>
    </dgm:pt>
    <dgm:pt modelId="{CFC616BE-005A-4D1B-8F5B-0EE1370F975D}" type="pres">
      <dgm:prSet presAssocID="{4A87B691-48E0-4EBB-B833-3D3C03187807}" presName="Accent2" presStyleCnt="0"/>
      <dgm:spPr/>
    </dgm:pt>
    <dgm:pt modelId="{12DBD87F-42A6-44E5-9CCF-58C4077702E5}" type="pres">
      <dgm:prSet presAssocID="{4A87B691-48E0-4EBB-B833-3D3C03187807}" presName="Accent" presStyleLbl="node1" presStyleIdx="3" presStyleCnt="5"/>
      <dgm:spPr/>
    </dgm:pt>
    <dgm:pt modelId="{6B42BDA3-2011-4AF0-8AD6-6990A94332FF}" type="pres">
      <dgm:prSet presAssocID="{4A87B691-48E0-4EBB-B833-3D3C03187807}" presName="ParentBackground2" presStyleCnt="0"/>
      <dgm:spPr/>
    </dgm:pt>
    <dgm:pt modelId="{680D7206-D78A-4E52-B95E-E197CC17ED02}" type="pres">
      <dgm:prSet presAssocID="{4A87B691-48E0-4EBB-B833-3D3C03187807}" presName="ParentBackground" presStyleLbl="fgAcc1" presStyleIdx="3" presStyleCnt="5"/>
      <dgm:spPr/>
    </dgm:pt>
    <dgm:pt modelId="{653C897D-0CB9-4D36-AC9E-B469AC71639C}" type="pres">
      <dgm:prSet presAssocID="{4A87B691-48E0-4EBB-B833-3D3C03187807}" presName="Parent2" presStyleLbl="revTx" presStyleIdx="0" presStyleCnt="0">
        <dgm:presLayoutVars>
          <dgm:chMax val="1"/>
          <dgm:chPref val="1"/>
          <dgm:bulletEnabled val="1"/>
        </dgm:presLayoutVars>
      </dgm:prSet>
      <dgm:spPr/>
    </dgm:pt>
    <dgm:pt modelId="{D395A199-2D13-44ED-8FD1-85CE24F2C2DB}" type="pres">
      <dgm:prSet presAssocID="{5F8F3867-29D1-4030-A922-C62E30028C9D}" presName="Accent1" presStyleCnt="0"/>
      <dgm:spPr/>
    </dgm:pt>
    <dgm:pt modelId="{0DCEB0DE-DD6C-4D4B-90E7-FA5D9A1EF983}" type="pres">
      <dgm:prSet presAssocID="{5F8F3867-29D1-4030-A922-C62E30028C9D}" presName="Accent" presStyleLbl="node1" presStyleIdx="4" presStyleCnt="5"/>
      <dgm:spPr/>
    </dgm:pt>
    <dgm:pt modelId="{000AF591-F757-4704-A8A6-F6BB562D4BC5}" type="pres">
      <dgm:prSet presAssocID="{5F8F3867-29D1-4030-A922-C62E30028C9D}" presName="ParentBackground1" presStyleCnt="0"/>
      <dgm:spPr/>
    </dgm:pt>
    <dgm:pt modelId="{00543E60-78DA-483E-B63B-21F30F28C157}" type="pres">
      <dgm:prSet presAssocID="{5F8F3867-29D1-4030-A922-C62E30028C9D}" presName="ParentBackground" presStyleLbl="fgAcc1" presStyleIdx="4" presStyleCnt="5"/>
      <dgm:spPr/>
    </dgm:pt>
    <dgm:pt modelId="{3D8B1318-EBAD-448F-8937-33EF1C0523E2}" type="pres">
      <dgm:prSet presAssocID="{5F8F3867-29D1-4030-A922-C62E30028C9D}" presName="Parent1" presStyleLbl="revTx" presStyleIdx="0" presStyleCnt="0">
        <dgm:presLayoutVars>
          <dgm:chMax val="1"/>
          <dgm:chPref val="1"/>
          <dgm:bulletEnabled val="1"/>
        </dgm:presLayoutVars>
      </dgm:prSet>
      <dgm:spPr/>
    </dgm:pt>
  </dgm:ptLst>
  <dgm:cxnLst>
    <dgm:cxn modelId="{D99B4F19-07DB-4A60-8DB0-80D11247470E}" type="presOf" srcId="{5F8F3867-29D1-4030-A922-C62E30028C9D}" destId="{00543E60-78DA-483E-B63B-21F30F28C157}" srcOrd="0" destOrd="0" presId="urn:microsoft.com/office/officeart/2011/layout/CircleProcess"/>
    <dgm:cxn modelId="{E0FCAF2B-D057-4B0C-A223-1FDF98E3F0D2}" type="presOf" srcId="{42C15319-502C-47DD-9385-F6EF4B52D853}" destId="{7AFFCD5F-C0F9-4F1A-AEDF-19EF075130EC}" srcOrd="0" destOrd="0" presId="urn:microsoft.com/office/officeart/2011/layout/CircleProcess"/>
    <dgm:cxn modelId="{70614B36-8A40-4902-B772-4B3F99BD8A93}" type="presOf" srcId="{D94066B7-8606-4952-9BD9-B01596614882}" destId="{D9F97305-8C55-4E64-82B1-AF7EDCBCFE73}" srcOrd="0" destOrd="0" presId="urn:microsoft.com/office/officeart/2011/layout/CircleProcess"/>
    <dgm:cxn modelId="{A794E95F-E047-415D-B92B-21460F6D3E02}" srcId="{1A4D1F6A-71BF-4851-ABB3-5946775D5EEB}" destId="{5F8F3867-29D1-4030-A922-C62E30028C9D}" srcOrd="0" destOrd="0" parTransId="{0BFAFABF-AC44-43EC-BD94-9AF4561C36C3}" sibTransId="{6F715BDF-4143-477F-8FD9-67014CC0DCD2}"/>
    <dgm:cxn modelId="{E2DC1D76-0E6D-4259-8701-90437A5719A9}" type="presOf" srcId="{5F8F3867-29D1-4030-A922-C62E30028C9D}" destId="{3D8B1318-EBAD-448F-8937-33EF1C0523E2}" srcOrd="1" destOrd="0" presId="urn:microsoft.com/office/officeart/2011/layout/CircleProcess"/>
    <dgm:cxn modelId="{F80C177B-3737-4616-9D6F-671338184E76}" srcId="{1A4D1F6A-71BF-4851-ABB3-5946775D5EEB}" destId="{D94066B7-8606-4952-9BD9-B01596614882}" srcOrd="4" destOrd="0" parTransId="{441A38F1-12CA-4C22-BA90-CAFDDE96176F}" sibTransId="{D3E8556D-1F61-45FB-82A0-B39B62C9F10E}"/>
    <dgm:cxn modelId="{960C8C7F-CE0B-4896-8A4A-14A7259369C9}" srcId="{1A4D1F6A-71BF-4851-ABB3-5946775D5EEB}" destId="{42C15319-502C-47DD-9385-F6EF4B52D853}" srcOrd="2" destOrd="0" parTransId="{6EC0A6DF-5379-41C4-BB4A-1DE7D85EEA25}" sibTransId="{E16580AF-7C8F-46BE-A6CD-8B3420676920}"/>
    <dgm:cxn modelId="{72221F81-A8E1-4DDB-BFFC-FF979190BC0D}" srcId="{1A4D1F6A-71BF-4851-ABB3-5946775D5EEB}" destId="{4A87B691-48E0-4EBB-B833-3D3C03187807}" srcOrd="1" destOrd="0" parTransId="{2C230937-BBB1-4F40-895A-FE2F6ED983BD}" sibTransId="{53C57675-A7D0-4E39-A2A9-83AA85E4B1FC}"/>
    <dgm:cxn modelId="{32169882-D9AC-48F6-ACC1-3B2246198F9F}" type="presOf" srcId="{B271626A-8BEA-416B-8383-65C7C555072B}" destId="{A1A48416-86A5-4976-976B-3A42ED40959C}" srcOrd="1" destOrd="0" presId="urn:microsoft.com/office/officeart/2011/layout/CircleProcess"/>
    <dgm:cxn modelId="{8A41FDC1-B969-4FA8-8B2E-D797272B2B42}" type="presOf" srcId="{42C15319-502C-47DD-9385-F6EF4B52D853}" destId="{B861B8A9-6A32-47AF-BFEF-EA948E31EF9E}" srcOrd="1" destOrd="0" presId="urn:microsoft.com/office/officeart/2011/layout/CircleProcess"/>
    <dgm:cxn modelId="{6C4487C4-1FA8-4F7C-8A53-29CBEE8427E9}" type="presOf" srcId="{4A87B691-48E0-4EBB-B833-3D3C03187807}" destId="{653C897D-0CB9-4D36-AC9E-B469AC71639C}" srcOrd="1" destOrd="0" presId="urn:microsoft.com/office/officeart/2011/layout/CircleProcess"/>
    <dgm:cxn modelId="{E8A723CC-594D-4577-8EDB-17A76E26FC6D}" srcId="{1A4D1F6A-71BF-4851-ABB3-5946775D5EEB}" destId="{B271626A-8BEA-416B-8383-65C7C555072B}" srcOrd="3" destOrd="0" parTransId="{DCE764E4-FE4B-4C02-A650-79C5D8172052}" sibTransId="{3B271068-C5FD-485E-8964-90FB62423817}"/>
    <dgm:cxn modelId="{D571C8CD-1191-449C-AC02-31A37C6266EC}" type="presOf" srcId="{1A4D1F6A-71BF-4851-ABB3-5946775D5EEB}" destId="{99C3DD2C-18B1-430A-A160-AAC633AE59D3}" srcOrd="0" destOrd="0" presId="urn:microsoft.com/office/officeart/2011/layout/CircleProcess"/>
    <dgm:cxn modelId="{852DD8D0-1721-4BCA-A3FB-253497286EAC}" type="presOf" srcId="{D94066B7-8606-4952-9BD9-B01596614882}" destId="{090D7754-44D2-438D-9AB0-12F8EAF8D178}" srcOrd="1" destOrd="0" presId="urn:microsoft.com/office/officeart/2011/layout/CircleProcess"/>
    <dgm:cxn modelId="{E289CDF8-9BEB-4EDC-A71C-D03BCD254C77}" type="presOf" srcId="{B271626A-8BEA-416B-8383-65C7C555072B}" destId="{5F87A927-B794-4BB9-9DB7-7BFC57862309}" srcOrd="0" destOrd="0" presId="urn:microsoft.com/office/officeart/2011/layout/CircleProcess"/>
    <dgm:cxn modelId="{CEE9C0FD-D5E7-4420-BB89-B5536A90EDE5}" type="presOf" srcId="{4A87B691-48E0-4EBB-B833-3D3C03187807}" destId="{680D7206-D78A-4E52-B95E-E197CC17ED02}" srcOrd="0" destOrd="0" presId="urn:microsoft.com/office/officeart/2011/layout/CircleProcess"/>
    <dgm:cxn modelId="{84B36478-97A6-4989-8B09-F4E9C94F4B05}" type="presParOf" srcId="{99C3DD2C-18B1-430A-A160-AAC633AE59D3}" destId="{8722800A-9783-42E1-9078-CCBB91E120FB}" srcOrd="0" destOrd="0" presId="urn:microsoft.com/office/officeart/2011/layout/CircleProcess"/>
    <dgm:cxn modelId="{92A23584-E7C0-484C-B4E2-C3B4510E968F}" type="presParOf" srcId="{8722800A-9783-42E1-9078-CCBB91E120FB}" destId="{02C1AD0F-A384-4FD3-B37A-0A896DF13626}" srcOrd="0" destOrd="0" presId="urn:microsoft.com/office/officeart/2011/layout/CircleProcess"/>
    <dgm:cxn modelId="{5EDFB804-555C-496B-BBFA-7BEBFC76E788}" type="presParOf" srcId="{99C3DD2C-18B1-430A-A160-AAC633AE59D3}" destId="{33742CA2-1BD8-46FB-BF1D-B0A328E6FE1B}" srcOrd="1" destOrd="0" presId="urn:microsoft.com/office/officeart/2011/layout/CircleProcess"/>
    <dgm:cxn modelId="{E8906F3E-E6C1-41EB-A496-3BEAB8123B39}" type="presParOf" srcId="{33742CA2-1BD8-46FB-BF1D-B0A328E6FE1B}" destId="{D9F97305-8C55-4E64-82B1-AF7EDCBCFE73}" srcOrd="0" destOrd="0" presId="urn:microsoft.com/office/officeart/2011/layout/CircleProcess"/>
    <dgm:cxn modelId="{2191BDE0-DBA8-4DDD-9126-3AA2DE2868AC}" type="presParOf" srcId="{99C3DD2C-18B1-430A-A160-AAC633AE59D3}" destId="{090D7754-44D2-438D-9AB0-12F8EAF8D178}" srcOrd="2" destOrd="0" presId="urn:microsoft.com/office/officeart/2011/layout/CircleProcess"/>
    <dgm:cxn modelId="{F781B9D6-AC97-4D0A-AEAB-9BB1EC30837F}" type="presParOf" srcId="{99C3DD2C-18B1-430A-A160-AAC633AE59D3}" destId="{071C6ECA-ED9E-4788-9DD7-C738E4DDC2A4}" srcOrd="3" destOrd="0" presId="urn:microsoft.com/office/officeart/2011/layout/CircleProcess"/>
    <dgm:cxn modelId="{D1ECB04C-9201-467A-80A2-B31FA5CBD323}" type="presParOf" srcId="{071C6ECA-ED9E-4788-9DD7-C738E4DDC2A4}" destId="{8D2BDF55-69FA-4DCE-80C7-925072423698}" srcOrd="0" destOrd="0" presId="urn:microsoft.com/office/officeart/2011/layout/CircleProcess"/>
    <dgm:cxn modelId="{5FAF956B-F966-4B8E-B1BF-14E3D8D31B44}" type="presParOf" srcId="{99C3DD2C-18B1-430A-A160-AAC633AE59D3}" destId="{AD33102C-AA9A-425B-8293-50123203AEE6}" srcOrd="4" destOrd="0" presId="urn:microsoft.com/office/officeart/2011/layout/CircleProcess"/>
    <dgm:cxn modelId="{A964B219-7867-4B17-B3D9-D5A832BFA582}" type="presParOf" srcId="{AD33102C-AA9A-425B-8293-50123203AEE6}" destId="{5F87A927-B794-4BB9-9DB7-7BFC57862309}" srcOrd="0" destOrd="0" presId="urn:microsoft.com/office/officeart/2011/layout/CircleProcess"/>
    <dgm:cxn modelId="{7134CF99-A396-48D6-8744-7CC50C7AFD4B}" type="presParOf" srcId="{99C3DD2C-18B1-430A-A160-AAC633AE59D3}" destId="{A1A48416-86A5-4976-976B-3A42ED40959C}" srcOrd="5" destOrd="0" presId="urn:microsoft.com/office/officeart/2011/layout/CircleProcess"/>
    <dgm:cxn modelId="{0C14FED2-E8A5-417B-B51D-A68BDD8CB515}" type="presParOf" srcId="{99C3DD2C-18B1-430A-A160-AAC633AE59D3}" destId="{14B03F08-AEC1-43E6-B322-048801A018D1}" srcOrd="6" destOrd="0" presId="urn:microsoft.com/office/officeart/2011/layout/CircleProcess"/>
    <dgm:cxn modelId="{2C1FEBD6-7344-4399-ACD5-D4EEEB793ED8}" type="presParOf" srcId="{14B03F08-AEC1-43E6-B322-048801A018D1}" destId="{B8B8B65D-83D9-4126-B8DB-E8C4B0A182FD}" srcOrd="0" destOrd="0" presId="urn:microsoft.com/office/officeart/2011/layout/CircleProcess"/>
    <dgm:cxn modelId="{8243DA8E-51F6-470F-A237-EE1C888712F1}" type="presParOf" srcId="{99C3DD2C-18B1-430A-A160-AAC633AE59D3}" destId="{089F37C6-D57C-4B07-A280-B4F29AFF36B2}" srcOrd="7" destOrd="0" presId="urn:microsoft.com/office/officeart/2011/layout/CircleProcess"/>
    <dgm:cxn modelId="{5BA1D2F9-DDEE-4AA8-B369-11034F35D9CE}" type="presParOf" srcId="{089F37C6-D57C-4B07-A280-B4F29AFF36B2}" destId="{7AFFCD5F-C0F9-4F1A-AEDF-19EF075130EC}" srcOrd="0" destOrd="0" presId="urn:microsoft.com/office/officeart/2011/layout/CircleProcess"/>
    <dgm:cxn modelId="{3EC6BCCF-46C0-438B-81AE-C226D6831C68}" type="presParOf" srcId="{99C3DD2C-18B1-430A-A160-AAC633AE59D3}" destId="{B861B8A9-6A32-47AF-BFEF-EA948E31EF9E}" srcOrd="8" destOrd="0" presId="urn:microsoft.com/office/officeart/2011/layout/CircleProcess"/>
    <dgm:cxn modelId="{D6621276-8AA7-4EA1-9AA1-3D188F423ED1}" type="presParOf" srcId="{99C3DD2C-18B1-430A-A160-AAC633AE59D3}" destId="{CFC616BE-005A-4D1B-8F5B-0EE1370F975D}" srcOrd="9" destOrd="0" presId="urn:microsoft.com/office/officeart/2011/layout/CircleProcess"/>
    <dgm:cxn modelId="{4DEC85DB-AD63-400A-9C98-67A1463F7B10}" type="presParOf" srcId="{CFC616BE-005A-4D1B-8F5B-0EE1370F975D}" destId="{12DBD87F-42A6-44E5-9CCF-58C4077702E5}" srcOrd="0" destOrd="0" presId="urn:microsoft.com/office/officeart/2011/layout/CircleProcess"/>
    <dgm:cxn modelId="{E379F2A3-4A94-447B-BDBE-09CC2BFC358D}" type="presParOf" srcId="{99C3DD2C-18B1-430A-A160-AAC633AE59D3}" destId="{6B42BDA3-2011-4AF0-8AD6-6990A94332FF}" srcOrd="10" destOrd="0" presId="urn:microsoft.com/office/officeart/2011/layout/CircleProcess"/>
    <dgm:cxn modelId="{B829D808-5B9E-41FF-A89B-09E1F2FC9910}" type="presParOf" srcId="{6B42BDA3-2011-4AF0-8AD6-6990A94332FF}" destId="{680D7206-D78A-4E52-B95E-E197CC17ED02}" srcOrd="0" destOrd="0" presId="urn:microsoft.com/office/officeart/2011/layout/CircleProcess"/>
    <dgm:cxn modelId="{B70FE1DA-016B-4D95-9B2D-3C131DBFFF98}" type="presParOf" srcId="{99C3DD2C-18B1-430A-A160-AAC633AE59D3}" destId="{653C897D-0CB9-4D36-AC9E-B469AC71639C}" srcOrd="11" destOrd="0" presId="urn:microsoft.com/office/officeart/2011/layout/CircleProcess"/>
    <dgm:cxn modelId="{1ACECFC0-C527-44A5-9F56-A7295579E58D}" type="presParOf" srcId="{99C3DD2C-18B1-430A-A160-AAC633AE59D3}" destId="{D395A199-2D13-44ED-8FD1-85CE24F2C2DB}" srcOrd="12" destOrd="0" presId="urn:microsoft.com/office/officeart/2011/layout/CircleProcess"/>
    <dgm:cxn modelId="{FE01F859-3C11-4155-A675-1BAFEA29E2C0}" type="presParOf" srcId="{D395A199-2D13-44ED-8FD1-85CE24F2C2DB}" destId="{0DCEB0DE-DD6C-4D4B-90E7-FA5D9A1EF983}" srcOrd="0" destOrd="0" presId="urn:microsoft.com/office/officeart/2011/layout/CircleProcess"/>
    <dgm:cxn modelId="{E2641E69-E726-48A0-940B-8C65C199009F}" type="presParOf" srcId="{99C3DD2C-18B1-430A-A160-AAC633AE59D3}" destId="{000AF591-F757-4704-A8A6-F6BB562D4BC5}" srcOrd="13" destOrd="0" presId="urn:microsoft.com/office/officeart/2011/layout/CircleProcess"/>
    <dgm:cxn modelId="{0ACCFB68-A536-4781-ABB2-62BAFD21633E}" type="presParOf" srcId="{000AF591-F757-4704-A8A6-F6BB562D4BC5}" destId="{00543E60-78DA-483E-B63B-21F30F28C157}" srcOrd="0" destOrd="0" presId="urn:microsoft.com/office/officeart/2011/layout/CircleProcess"/>
    <dgm:cxn modelId="{9DD2DCDD-9F8D-4FB0-9586-1081B0F14B79}" type="presParOf" srcId="{99C3DD2C-18B1-430A-A160-AAC633AE59D3}" destId="{3D8B1318-EBAD-448F-8937-33EF1C0523E2}" srcOrd="14"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1AD0F-A384-4FD3-B37A-0A896DF13626}">
      <dsp:nvSpPr>
        <dsp:cNvPr id="0" name=""/>
        <dsp:cNvSpPr/>
      </dsp:nvSpPr>
      <dsp:spPr>
        <a:xfrm>
          <a:off x="8513185" y="732011"/>
          <a:ext cx="1939121" cy="1939438"/>
        </a:xfrm>
        <a:prstGeom prst="ellipse">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D9F97305-8C55-4E64-82B1-AF7EDCBCFE73}">
      <dsp:nvSpPr>
        <dsp:cNvPr id="0" name=""/>
        <dsp:cNvSpPr/>
      </dsp:nvSpPr>
      <dsp:spPr>
        <a:xfrm>
          <a:off x="8577169" y="796670"/>
          <a:ext cx="1810121" cy="1810120"/>
        </a:xfrm>
        <a:prstGeom prst="ellipse">
          <a:avLst/>
        </a:prstGeom>
        <a:solidFill>
          <a:schemeClr val="lt1">
            <a:alpha val="90000"/>
            <a:hueOff val="0"/>
            <a:satOff val="0"/>
            <a:lumOff val="0"/>
            <a:alphaOff val="0"/>
          </a:schemeClr>
        </a:solidFill>
        <a:ln w="12700" cap="rnd" cmpd="sng" algn="ctr">
          <a:solidFill>
            <a:schemeClr val="accent5">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Prosecutor's office</a:t>
          </a:r>
        </a:p>
      </dsp:txBody>
      <dsp:txXfrm>
        <a:off x="8836200" y="1055307"/>
        <a:ext cx="1293091" cy="1292845"/>
      </dsp:txXfrm>
    </dsp:sp>
    <dsp:sp modelId="{8D2BDF55-69FA-4DCE-80C7-925072423698}">
      <dsp:nvSpPr>
        <dsp:cNvPr id="0" name=""/>
        <dsp:cNvSpPr/>
      </dsp:nvSpPr>
      <dsp:spPr>
        <a:xfrm rot="2700000">
          <a:off x="6508128" y="732111"/>
          <a:ext cx="1938897" cy="1938897"/>
        </a:xfrm>
        <a:prstGeom prst="teardrop">
          <a:avLst>
            <a:gd name="adj" fmla="val 100000"/>
          </a:avLst>
        </a:prstGeom>
        <a:gradFill rotWithShape="0">
          <a:gsLst>
            <a:gs pos="0">
              <a:schemeClr val="accent5">
                <a:hueOff val="623814"/>
                <a:satOff val="-12622"/>
                <a:lumOff val="392"/>
                <a:alphaOff val="0"/>
                <a:tint val="96000"/>
                <a:lumMod val="100000"/>
              </a:schemeClr>
            </a:gs>
            <a:gs pos="78000">
              <a:schemeClr val="accent5">
                <a:hueOff val="623814"/>
                <a:satOff val="-12622"/>
                <a:lumOff val="392"/>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5F87A927-B794-4BB9-9DB7-7BFC57862309}">
      <dsp:nvSpPr>
        <dsp:cNvPr id="0" name=""/>
        <dsp:cNvSpPr/>
      </dsp:nvSpPr>
      <dsp:spPr>
        <a:xfrm>
          <a:off x="6574064" y="796670"/>
          <a:ext cx="1810121" cy="1810120"/>
        </a:xfrm>
        <a:prstGeom prst="ellipse">
          <a:avLst/>
        </a:prstGeom>
        <a:solidFill>
          <a:schemeClr val="lt1">
            <a:alpha val="90000"/>
            <a:hueOff val="0"/>
            <a:satOff val="0"/>
            <a:lumOff val="0"/>
            <a:alphaOff val="0"/>
          </a:schemeClr>
        </a:solidFill>
        <a:ln w="12700" cap="rnd" cmpd="sng" algn="ctr">
          <a:solidFill>
            <a:schemeClr val="accent5">
              <a:hueOff val="623814"/>
              <a:satOff val="-12622"/>
              <a:lumOff val="392"/>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Appeal</a:t>
          </a:r>
        </a:p>
        <a:p>
          <a:pPr marL="0" lvl="0" indent="0" algn="ctr" defTabSz="711200">
            <a:lnSpc>
              <a:spcPct val="90000"/>
            </a:lnSpc>
            <a:spcBef>
              <a:spcPct val="0"/>
            </a:spcBef>
            <a:spcAft>
              <a:spcPct val="35000"/>
            </a:spcAft>
            <a:buNone/>
          </a:pPr>
          <a:r>
            <a:rPr lang="en-US" sz="1600" b="1" kern="1200" dirty="0"/>
            <a:t>or</a:t>
          </a:r>
        </a:p>
        <a:p>
          <a:pPr marL="0" lvl="0" indent="0" algn="ctr" defTabSz="711200">
            <a:lnSpc>
              <a:spcPct val="90000"/>
            </a:lnSpc>
            <a:spcBef>
              <a:spcPct val="0"/>
            </a:spcBef>
            <a:spcAft>
              <a:spcPct val="35000"/>
            </a:spcAft>
            <a:buNone/>
          </a:pPr>
          <a:r>
            <a:rPr lang="en-US" sz="1600" b="1" kern="1200" dirty="0"/>
            <a:t>Comply</a:t>
          </a:r>
        </a:p>
      </dsp:txBody>
      <dsp:txXfrm>
        <a:off x="6832063" y="1055307"/>
        <a:ext cx="1293091" cy="1292845"/>
      </dsp:txXfrm>
    </dsp:sp>
    <dsp:sp modelId="{B8B8B65D-83D9-4126-B8DB-E8C4B0A182FD}">
      <dsp:nvSpPr>
        <dsp:cNvPr id="0" name=""/>
        <dsp:cNvSpPr/>
      </dsp:nvSpPr>
      <dsp:spPr>
        <a:xfrm rot="2700000">
          <a:off x="4505023" y="732111"/>
          <a:ext cx="1938897" cy="1938897"/>
        </a:xfrm>
        <a:prstGeom prst="teardrop">
          <a:avLst>
            <a:gd name="adj" fmla="val 100000"/>
          </a:avLst>
        </a:prstGeom>
        <a:gradFill rotWithShape="0">
          <a:gsLst>
            <a:gs pos="0">
              <a:schemeClr val="accent5">
                <a:hueOff val="1247628"/>
                <a:satOff val="-25244"/>
                <a:lumOff val="784"/>
                <a:alphaOff val="0"/>
                <a:tint val="96000"/>
                <a:lumMod val="100000"/>
              </a:schemeClr>
            </a:gs>
            <a:gs pos="78000">
              <a:schemeClr val="accent5">
                <a:hueOff val="1247628"/>
                <a:satOff val="-25244"/>
                <a:lumOff val="78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7AFFCD5F-C0F9-4F1A-AEDF-19EF075130EC}">
      <dsp:nvSpPr>
        <dsp:cNvPr id="0" name=""/>
        <dsp:cNvSpPr/>
      </dsp:nvSpPr>
      <dsp:spPr>
        <a:xfrm>
          <a:off x="4569927" y="796670"/>
          <a:ext cx="1810121" cy="1810120"/>
        </a:xfrm>
        <a:prstGeom prst="ellipse">
          <a:avLst/>
        </a:prstGeom>
        <a:solidFill>
          <a:schemeClr val="lt1">
            <a:alpha val="90000"/>
            <a:hueOff val="0"/>
            <a:satOff val="0"/>
            <a:lumOff val="0"/>
            <a:alphaOff val="0"/>
          </a:schemeClr>
        </a:solidFill>
        <a:ln w="12700" cap="rnd" cmpd="sng" algn="ctr">
          <a:solidFill>
            <a:schemeClr val="accent5">
              <a:hueOff val="1247628"/>
              <a:satOff val="-25244"/>
              <a:lumOff val="784"/>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a:t>Notice of Violation and Order</a:t>
          </a:r>
        </a:p>
      </dsp:txBody>
      <dsp:txXfrm>
        <a:off x="4827926" y="1055307"/>
        <a:ext cx="1293091" cy="1292845"/>
      </dsp:txXfrm>
    </dsp:sp>
    <dsp:sp modelId="{12DBD87F-42A6-44E5-9CCF-58C4077702E5}">
      <dsp:nvSpPr>
        <dsp:cNvPr id="0" name=""/>
        <dsp:cNvSpPr/>
      </dsp:nvSpPr>
      <dsp:spPr>
        <a:xfrm rot="2700000">
          <a:off x="2500886" y="732111"/>
          <a:ext cx="1938897" cy="1938897"/>
        </a:xfrm>
        <a:prstGeom prst="teardrop">
          <a:avLst>
            <a:gd name="adj" fmla="val 100000"/>
          </a:avLst>
        </a:prstGeom>
        <a:gradFill rotWithShape="0">
          <a:gsLst>
            <a:gs pos="0">
              <a:schemeClr val="accent5">
                <a:hueOff val="1871442"/>
                <a:satOff val="-37867"/>
                <a:lumOff val="1177"/>
                <a:alphaOff val="0"/>
                <a:tint val="96000"/>
                <a:lumMod val="100000"/>
              </a:schemeClr>
            </a:gs>
            <a:gs pos="78000">
              <a:schemeClr val="accent5">
                <a:hueOff val="1871442"/>
                <a:satOff val="-37867"/>
                <a:lumOff val="117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80D7206-D78A-4E52-B95E-E197CC17ED02}">
      <dsp:nvSpPr>
        <dsp:cNvPr id="0" name=""/>
        <dsp:cNvSpPr/>
      </dsp:nvSpPr>
      <dsp:spPr>
        <a:xfrm>
          <a:off x="2565790" y="796670"/>
          <a:ext cx="1810121" cy="1810120"/>
        </a:xfrm>
        <a:prstGeom prst="ellipse">
          <a:avLst/>
        </a:prstGeom>
        <a:solidFill>
          <a:schemeClr val="lt1">
            <a:alpha val="90000"/>
            <a:hueOff val="0"/>
            <a:satOff val="0"/>
            <a:lumOff val="0"/>
            <a:alphaOff val="0"/>
          </a:schemeClr>
        </a:solidFill>
        <a:ln w="12700" cap="rnd" cmpd="sng" algn="ctr">
          <a:solidFill>
            <a:schemeClr val="accent5">
              <a:hueOff val="1871442"/>
              <a:satOff val="-37867"/>
              <a:lumOff val="1177"/>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a:t>Verify Allegations</a:t>
          </a:r>
        </a:p>
      </dsp:txBody>
      <dsp:txXfrm>
        <a:off x="2824821" y="1055307"/>
        <a:ext cx="1293091" cy="1292845"/>
      </dsp:txXfrm>
    </dsp:sp>
    <dsp:sp modelId="{0DCEB0DE-DD6C-4D4B-90E7-FA5D9A1EF983}">
      <dsp:nvSpPr>
        <dsp:cNvPr id="0" name=""/>
        <dsp:cNvSpPr/>
      </dsp:nvSpPr>
      <dsp:spPr>
        <a:xfrm rot="2700000">
          <a:off x="496749" y="732111"/>
          <a:ext cx="1938897" cy="1938897"/>
        </a:xfrm>
        <a:prstGeom prst="teardrop">
          <a:avLst>
            <a:gd name="adj" fmla="val 100000"/>
          </a:avLst>
        </a:prstGeom>
        <a:gradFill rotWithShape="0">
          <a:gsLst>
            <a:gs pos="0">
              <a:schemeClr val="accent5">
                <a:hueOff val="2495256"/>
                <a:satOff val="-50489"/>
                <a:lumOff val="1569"/>
                <a:alphaOff val="0"/>
                <a:tint val="96000"/>
                <a:lumMod val="100000"/>
              </a:schemeClr>
            </a:gs>
            <a:gs pos="78000">
              <a:schemeClr val="accent5">
                <a:hueOff val="2495256"/>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00543E60-78DA-483E-B63B-21F30F28C157}">
      <dsp:nvSpPr>
        <dsp:cNvPr id="0" name=""/>
        <dsp:cNvSpPr/>
      </dsp:nvSpPr>
      <dsp:spPr>
        <a:xfrm>
          <a:off x="561653" y="796670"/>
          <a:ext cx="1810121" cy="1810120"/>
        </a:xfrm>
        <a:prstGeom prst="ellipse">
          <a:avLst/>
        </a:prstGeom>
        <a:solidFill>
          <a:schemeClr val="lt1">
            <a:alpha val="90000"/>
            <a:hueOff val="0"/>
            <a:satOff val="0"/>
            <a:lumOff val="0"/>
            <a:alphaOff val="0"/>
          </a:schemeClr>
        </a:solidFill>
        <a:ln w="12700" cap="rnd" cmpd="sng" algn="ctr">
          <a:solidFill>
            <a:schemeClr val="accent5">
              <a:hueOff val="2495256"/>
              <a:satOff val="-50489"/>
              <a:lumOff val="1569"/>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a:t>Complaint Received</a:t>
          </a:r>
        </a:p>
      </dsp:txBody>
      <dsp:txXfrm>
        <a:off x="820684" y="1055307"/>
        <a:ext cx="1293091" cy="1292845"/>
      </dsp:txXfrm>
    </dsp:sp>
  </dsp:spTree>
</dsp:drawing>
</file>

<file path=ppt/diagrams/layout1.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09C79611-0E84-49CC-B6E8-8BC9C73D5F40}" type="datetimeFigureOut">
              <a:rPr lang="en-US" smtClean="0"/>
              <a:t>5/13/2025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AF2994A6-3FE8-4076-9386-237020565080}" type="slidenum">
              <a:rPr lang="en-US" smtClean="0"/>
              <a:t>‹#›</a:t>
            </a:fld>
            <a:endParaRPr lang="en-US"/>
          </a:p>
        </p:txBody>
      </p:sp>
    </p:spTree>
    <p:extLst>
      <p:ext uri="{BB962C8B-B14F-4D97-AF65-F5344CB8AC3E}">
        <p14:creationId xmlns:p14="http://schemas.microsoft.com/office/powerpoint/2010/main" val="4043630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2994A6-3FE8-4076-9386-237020565080}" type="slidenum">
              <a:rPr lang="en-US" smtClean="0"/>
              <a:t>4</a:t>
            </a:fld>
            <a:endParaRPr lang="en-US"/>
          </a:p>
        </p:txBody>
      </p:sp>
    </p:spTree>
    <p:extLst>
      <p:ext uri="{BB962C8B-B14F-4D97-AF65-F5344CB8AC3E}">
        <p14:creationId xmlns:p14="http://schemas.microsoft.com/office/powerpoint/2010/main" val="584843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Inability to verify Allegations</a:t>
            </a:r>
          </a:p>
          <a:p>
            <a:pPr marL="628650" lvl="1" indent="-171450">
              <a:buFont typeface="Arial" panose="020B0604020202020204" pitchFamily="34" charset="0"/>
              <a:buChar char="•"/>
            </a:pPr>
            <a:r>
              <a:rPr lang="en-US" b="0" dirty="0"/>
              <a:t>Anonymous Complaints – Moving forward, will be required to give basic contact information</a:t>
            </a:r>
          </a:p>
          <a:p>
            <a:pPr marL="628650" lvl="1" indent="-171450">
              <a:buFont typeface="Arial" panose="020B0604020202020204" pitchFamily="34" charset="0"/>
              <a:buChar char="•"/>
            </a:pPr>
            <a:r>
              <a:rPr lang="en-US" b="0" dirty="0"/>
              <a:t>Personal Identifiable Info will be redacted &amp; not subject to records request</a:t>
            </a:r>
          </a:p>
          <a:p>
            <a:pPr marL="628650" lvl="1" indent="-171450">
              <a:buFont typeface="Arial" panose="020B0604020202020204" pitchFamily="34" charset="0"/>
              <a:buChar char="•"/>
            </a:pPr>
            <a:endParaRPr lang="en-US" b="0" dirty="0"/>
          </a:p>
          <a:p>
            <a:pPr marL="171450" lvl="0" indent="-171450">
              <a:buFont typeface="Arial" panose="020B0604020202020204" pitchFamily="34" charset="0"/>
              <a:buChar char="•"/>
            </a:pPr>
            <a:r>
              <a:rPr lang="en-US" b="1" dirty="0"/>
              <a:t>Need Code on Civil Enforcement</a:t>
            </a:r>
          </a:p>
          <a:p>
            <a:pPr marL="628650" lvl="1" indent="-171450">
              <a:buFont typeface="Arial" panose="020B0604020202020204" pitchFamily="34" charset="0"/>
              <a:buChar char="•"/>
            </a:pPr>
            <a:r>
              <a:rPr lang="en-US" b="0" dirty="0"/>
              <a:t>We are working with a few other departments to draft a code that will include:</a:t>
            </a:r>
          </a:p>
          <a:p>
            <a:pPr marL="1085850" lvl="2" indent="-171450">
              <a:buFont typeface="Arial" panose="020B0604020202020204" pitchFamily="34" charset="0"/>
              <a:buChar char="•"/>
            </a:pPr>
            <a:r>
              <a:rPr lang="en-US" b="0" dirty="0"/>
              <a:t>Fee System</a:t>
            </a:r>
          </a:p>
          <a:p>
            <a:pPr marL="1085850" lvl="2" indent="-171450">
              <a:buFont typeface="Arial" panose="020B0604020202020204" pitchFamily="34" charset="0"/>
              <a:buChar char="•"/>
            </a:pPr>
            <a:r>
              <a:rPr lang="en-US" b="0" dirty="0"/>
              <a:t>Ability to hold lien on noncompliant properties</a:t>
            </a:r>
          </a:p>
          <a:p>
            <a:pPr marL="1085850" lvl="2" indent="-171450">
              <a:buFont typeface="Arial" panose="020B0604020202020204" pitchFamily="34" charset="0"/>
              <a:buChar char="•"/>
            </a:pPr>
            <a:r>
              <a:rPr lang="en-US" b="0" dirty="0"/>
              <a:t>Abatement budget to address high priority violations</a:t>
            </a:r>
          </a:p>
          <a:p>
            <a:pPr marL="1543050" lvl="3" indent="-171450">
              <a:buFont typeface="Arial" panose="020B0604020202020204" pitchFamily="34" charset="0"/>
              <a:buChar char="•"/>
            </a:pPr>
            <a:r>
              <a:rPr lang="en-US" b="0" dirty="0"/>
              <a:t>Critical Areas</a:t>
            </a:r>
          </a:p>
          <a:p>
            <a:pPr marL="1543050" lvl="3" indent="-171450">
              <a:buFont typeface="Arial" panose="020B0604020202020204" pitchFamily="34" charset="0"/>
              <a:buChar char="•"/>
            </a:pPr>
            <a:r>
              <a:rPr lang="en-US" b="0" dirty="0"/>
              <a:t>Properties with Junk accumulation</a:t>
            </a:r>
          </a:p>
          <a:p>
            <a:pPr marL="628650" lvl="1" indent="-171450">
              <a:buFont typeface="Arial" panose="020B0604020202020204" pitchFamily="34" charset="0"/>
              <a:buChar char="•"/>
            </a:pPr>
            <a:r>
              <a:rPr lang="en-US" b="0" dirty="0"/>
              <a:t>Will need strong community support</a:t>
            </a:r>
          </a:p>
          <a:p>
            <a:pPr marL="1085850" lvl="2" indent="-171450">
              <a:buFont typeface="Arial" panose="020B0604020202020204" pitchFamily="34" charset="0"/>
              <a:buChar char="•"/>
            </a:pPr>
            <a:r>
              <a:rPr lang="en-US" b="0" dirty="0"/>
              <a:t>County has loud voices in small groups that are faithful to show during public comment periods</a:t>
            </a:r>
          </a:p>
          <a:p>
            <a:pPr marL="1085850" lvl="2" indent="-171450">
              <a:buFont typeface="Arial" panose="020B0604020202020204" pitchFamily="34" charset="0"/>
              <a:buChar char="•"/>
            </a:pPr>
            <a:r>
              <a:rPr lang="en-US" b="0" dirty="0"/>
              <a:t>Need your voices to stand out as well</a:t>
            </a:r>
          </a:p>
          <a:p>
            <a:pPr marL="1085850" lvl="2" indent="-171450">
              <a:buFont typeface="Arial" panose="020B0604020202020204" pitchFamily="34" charset="0"/>
              <a:buChar char="•"/>
            </a:pPr>
            <a:r>
              <a:rPr lang="en-US" b="0" dirty="0"/>
              <a:t>Want to be inclusive of the entire community – not just the loudest</a:t>
            </a:r>
          </a:p>
        </p:txBody>
      </p:sp>
      <p:sp>
        <p:nvSpPr>
          <p:cNvPr id="4" name="Slide Number Placeholder 3"/>
          <p:cNvSpPr>
            <a:spLocks noGrp="1"/>
          </p:cNvSpPr>
          <p:nvPr>
            <p:ph type="sldNum" sz="quarter" idx="5"/>
          </p:nvPr>
        </p:nvSpPr>
        <p:spPr/>
        <p:txBody>
          <a:bodyPr/>
          <a:lstStyle/>
          <a:p>
            <a:fld id="{AF2994A6-3FE8-4076-9386-237020565080}" type="slidenum">
              <a:rPr lang="en-US" smtClean="0"/>
              <a:t>12</a:t>
            </a:fld>
            <a:endParaRPr lang="en-US"/>
          </a:p>
        </p:txBody>
      </p:sp>
    </p:spTree>
    <p:extLst>
      <p:ext uri="{BB962C8B-B14F-4D97-AF65-F5344CB8AC3E}">
        <p14:creationId xmlns:p14="http://schemas.microsoft.com/office/powerpoint/2010/main" val="1780880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b="1" dirty="0"/>
              <a:t>Complaint Received</a:t>
            </a:r>
          </a:p>
          <a:p>
            <a:pPr marL="628650" lvl="1" indent="-171450">
              <a:buFont typeface="Arial" panose="020B0604020202020204" pitchFamily="34" charset="0"/>
              <a:buChar char="•"/>
            </a:pPr>
            <a:r>
              <a:rPr lang="en-US" sz="1200" dirty="0"/>
              <a:t>Create file</a:t>
            </a:r>
          </a:p>
          <a:p>
            <a:pPr marL="628650" lvl="1" indent="-171450">
              <a:buFont typeface="Arial" panose="020B0604020202020204" pitchFamily="34" charset="0"/>
              <a:buChar char="•"/>
            </a:pPr>
            <a:r>
              <a:rPr lang="en-US" sz="1200" dirty="0"/>
              <a:t>Contact alleged responsible party with a Notice of Investigation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dirty="0"/>
              <a:t>Verify Allegations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Attempt to schedule a Site Visit with the alleged responsible party or the complainant, when possible.</a:t>
            </a:r>
          </a:p>
          <a:p>
            <a:pPr marL="628650" lvl="1" indent="-171450">
              <a:buFont typeface="Arial" panose="020B0604020202020204" pitchFamily="34" charset="0"/>
              <a:buChar char="•"/>
            </a:pPr>
            <a:r>
              <a:rPr lang="en-US" sz="1200" dirty="0"/>
              <a:t>Only when a violation has been well evidenced and verified.</a:t>
            </a:r>
          </a:p>
          <a:p>
            <a:pPr marL="171450" lvl="0" indent="-171450">
              <a:buFont typeface="Arial" panose="020B0604020202020204" pitchFamily="34" charset="0"/>
              <a:buChar char="•"/>
            </a:pPr>
            <a:r>
              <a:rPr lang="en-US" sz="1200" b="1" dirty="0"/>
              <a:t>Notice of Violation &amp; Order</a:t>
            </a:r>
          </a:p>
          <a:p>
            <a:pPr marL="628650" lvl="1" indent="-171450">
              <a:buFont typeface="Arial" panose="020B0604020202020204" pitchFamily="34" charset="0"/>
              <a:buChar char="•"/>
            </a:pPr>
            <a:r>
              <a:rPr lang="en-US" sz="1200" dirty="0"/>
              <a:t>Contact with the Responsible Party has been made by this point and the responsible party aware of the violation and the steps/options to comply with county code- Yet they refuse.</a:t>
            </a:r>
          </a:p>
          <a:p>
            <a:pPr marL="171450" lvl="0" indent="-171450">
              <a:buFont typeface="Arial" panose="020B0604020202020204" pitchFamily="34" charset="0"/>
              <a:buChar char="•"/>
            </a:pPr>
            <a:r>
              <a:rPr lang="en-US" sz="1200" b="1" dirty="0"/>
              <a:t>Comply or Appeal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Responsible Parties have 20 days to Appeal w/ the Hearing Examiner the Planning Director’s declaration that a Violation has been made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This also explains why some cases may take an extended period of time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There has to be substantial evidence that will satisfy a Judge in being convinced we have exhausted all opportunities for voluntary compliance (including any permitting).</a:t>
            </a:r>
          </a:p>
          <a:p>
            <a:pPr marL="171450" indent="-171450">
              <a:buFont typeface="Arial" panose="020B0604020202020204" pitchFamily="34" charset="0"/>
              <a:buChar char="•"/>
            </a:pPr>
            <a:r>
              <a:rPr lang="en-US" b="1" dirty="0"/>
              <a:t>Voluntary Compliance is the Goal</a:t>
            </a:r>
          </a:p>
          <a:p>
            <a:pPr marL="628650" lvl="1" indent="-171450">
              <a:buFont typeface="Arial" panose="020B0604020202020204" pitchFamily="34" charset="0"/>
              <a:buChar char="•"/>
            </a:pPr>
            <a:r>
              <a:rPr lang="en-US" dirty="0"/>
              <a:t>At any point in this process the responsible party may choose to voluntarily comply. At which point we will assist with the necessary means to do so.</a:t>
            </a:r>
          </a:p>
          <a:p>
            <a:pPr marL="628650" lvl="1" indent="-171450">
              <a:buFont typeface="Arial" panose="020B0604020202020204" pitchFamily="34" charset="0"/>
              <a:buChar char="•"/>
            </a:pPr>
            <a:r>
              <a:rPr lang="en-US" dirty="0"/>
              <a:t>The planning department is not law enforcement</a:t>
            </a:r>
          </a:p>
          <a:p>
            <a:pPr marL="628650" lvl="1" indent="-171450">
              <a:buFont typeface="Arial" panose="020B0604020202020204" pitchFamily="34" charset="0"/>
              <a:buChar char="•"/>
            </a:pPr>
            <a:r>
              <a:rPr lang="en-US" dirty="0"/>
              <a:t>Our goal is compliance – NOT -Punishment or Enforcement</a:t>
            </a:r>
          </a:p>
          <a:p>
            <a:pPr marL="1085850" lvl="2" indent="-171450">
              <a:buFont typeface="Arial" panose="020B0604020202020204" pitchFamily="34" charset="0"/>
              <a:buChar char="•"/>
            </a:pPr>
            <a:r>
              <a:rPr lang="en-US" dirty="0"/>
              <a:t>We let the Sheriff’s Office &amp; The Judicial System handle that</a:t>
            </a: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dirty="0"/>
              <a:t>File w/ Prosecutor's Office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IF the prosecutor's office will accept a case regarding land use violations.</a:t>
            </a:r>
          </a:p>
        </p:txBody>
      </p:sp>
      <p:sp>
        <p:nvSpPr>
          <p:cNvPr id="4" name="Slide Number Placeholder 3"/>
          <p:cNvSpPr>
            <a:spLocks noGrp="1"/>
          </p:cNvSpPr>
          <p:nvPr>
            <p:ph type="sldNum" sz="quarter" idx="5"/>
          </p:nvPr>
        </p:nvSpPr>
        <p:spPr/>
        <p:txBody>
          <a:bodyPr/>
          <a:lstStyle/>
          <a:p>
            <a:fld id="{AF2994A6-3FE8-4076-9386-237020565080}" type="slidenum">
              <a:rPr lang="en-US" smtClean="0"/>
              <a:t>13</a:t>
            </a:fld>
            <a:endParaRPr lang="en-US"/>
          </a:p>
        </p:txBody>
      </p:sp>
    </p:spTree>
    <p:extLst>
      <p:ext uri="{BB962C8B-B14F-4D97-AF65-F5344CB8AC3E}">
        <p14:creationId xmlns:p14="http://schemas.microsoft.com/office/powerpoint/2010/main" val="791574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34204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59974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7012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73387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822281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956336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3192761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2631159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37798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EE73E1-CAF6-415A-996E-047359183F51}" type="datetimeFigureOut">
              <a:rPr lang="en-US" smtClean="0"/>
              <a:t>5/13/2025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70991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EE73E1-CAF6-415A-996E-047359183F51}"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279386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EE73E1-CAF6-415A-996E-047359183F51}" type="datetimeFigureOut">
              <a:rPr lang="en-US" smtClean="0"/>
              <a:t>5/13/2025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364374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EE73E1-CAF6-415A-996E-047359183F51}" type="datetimeFigureOut">
              <a:rPr lang="en-US" smtClean="0"/>
              <a:t>5/13/2025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2930230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EE73E1-CAF6-415A-996E-047359183F51}" type="datetimeFigureOut">
              <a:rPr lang="en-US" smtClean="0"/>
              <a:t>5/13/2025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57886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EE73E1-CAF6-415A-996E-047359183F51}"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114560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EE73E1-CAF6-415A-996E-047359183F51}" type="datetimeFigureOut">
              <a:rPr lang="en-US" smtClean="0"/>
              <a:t>5/13/2025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B2BE1E-C64B-444B-A501-A6D54CF462E8}" type="slidenum">
              <a:rPr lang="en-US" smtClean="0"/>
              <a:t>‹#›</a:t>
            </a:fld>
            <a:endParaRPr lang="en-US"/>
          </a:p>
        </p:txBody>
      </p:sp>
    </p:spTree>
    <p:extLst>
      <p:ext uri="{BB962C8B-B14F-4D97-AF65-F5344CB8AC3E}">
        <p14:creationId xmlns:p14="http://schemas.microsoft.com/office/powerpoint/2010/main" val="4085327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EE73E1-CAF6-415A-996E-047359183F51}" type="datetimeFigureOut">
              <a:rPr lang="en-US" smtClean="0"/>
              <a:t>5/13/2025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B2BE1E-C64B-444B-A501-A6D54CF462E8}" type="slidenum">
              <a:rPr lang="en-US" smtClean="0"/>
              <a:t>‹#›</a:t>
            </a:fld>
            <a:endParaRPr lang="en-US"/>
          </a:p>
        </p:txBody>
      </p:sp>
    </p:spTree>
    <p:extLst>
      <p:ext uri="{BB962C8B-B14F-4D97-AF65-F5344CB8AC3E}">
        <p14:creationId xmlns:p14="http://schemas.microsoft.com/office/powerpoint/2010/main" val="377343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odepublishing.com/cgi-bin/rcw.pl?cite=90.58.10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odepublishing.com/cgi-bin/rcw.pl?cite=90.58.020" TargetMode="External"/><Relationship Id="rId2" Type="http://schemas.openxmlformats.org/officeDocument/2006/relationships/hyperlink" Target="https://www.codepublishing.com/cgi-bin/rcw.pl?cite=90.58.05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85F70-2CB2-4CB2-8F0E-BAA75B8D5736}"/>
              </a:ext>
            </a:extLst>
          </p:cNvPr>
          <p:cNvSpPr>
            <a:spLocks noGrp="1"/>
          </p:cNvSpPr>
          <p:nvPr>
            <p:ph type="ctrTitle"/>
          </p:nvPr>
        </p:nvSpPr>
        <p:spPr>
          <a:xfrm>
            <a:off x="724618" y="1334857"/>
            <a:ext cx="9005977" cy="1646302"/>
          </a:xfrm>
        </p:spPr>
        <p:txBody>
          <a:bodyPr/>
          <a:lstStyle/>
          <a:p>
            <a:r>
              <a:rPr lang="en-US" dirty="0"/>
              <a:t>Okanogan County </a:t>
            </a:r>
            <a:br>
              <a:rPr lang="en-US" dirty="0"/>
            </a:br>
            <a:r>
              <a:rPr lang="en-US" sz="4800" dirty="0"/>
              <a:t>Planning &amp; Development</a:t>
            </a:r>
            <a:endParaRPr lang="en-US" dirty="0"/>
          </a:p>
        </p:txBody>
      </p:sp>
      <p:sp>
        <p:nvSpPr>
          <p:cNvPr id="3" name="Subtitle 2">
            <a:extLst>
              <a:ext uri="{FF2B5EF4-FFF2-40B4-BE49-F238E27FC236}">
                <a16:creationId xmlns:a16="http://schemas.microsoft.com/office/drawing/2014/main" id="{C8EF8C4B-9635-4030-A053-CCA09D6DD002}"/>
              </a:ext>
            </a:extLst>
          </p:cNvPr>
          <p:cNvSpPr>
            <a:spLocks noGrp="1"/>
          </p:cNvSpPr>
          <p:nvPr>
            <p:ph type="subTitle" idx="1"/>
          </p:nvPr>
        </p:nvSpPr>
        <p:spPr>
          <a:xfrm>
            <a:off x="1223369" y="3871797"/>
            <a:ext cx="8507226" cy="1096899"/>
          </a:xfrm>
        </p:spPr>
        <p:txBody>
          <a:bodyPr>
            <a:normAutofit/>
          </a:bodyPr>
          <a:lstStyle/>
          <a:p>
            <a:r>
              <a:rPr lang="en-US" sz="3600" b="1" dirty="0"/>
              <a:t>PERMITTING &amp; COMPLIANCE OVERVIEW</a:t>
            </a:r>
          </a:p>
        </p:txBody>
      </p:sp>
    </p:spTree>
    <p:extLst>
      <p:ext uri="{BB962C8B-B14F-4D97-AF65-F5344CB8AC3E}">
        <p14:creationId xmlns:p14="http://schemas.microsoft.com/office/powerpoint/2010/main" val="21922685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4C8E7-6B13-4A54-9E4A-158D1134C297}"/>
              </a:ext>
            </a:extLst>
          </p:cNvPr>
          <p:cNvSpPr>
            <a:spLocks noGrp="1"/>
          </p:cNvSpPr>
          <p:nvPr>
            <p:ph type="title"/>
          </p:nvPr>
        </p:nvSpPr>
        <p:spPr/>
        <p:txBody>
          <a:bodyPr/>
          <a:lstStyle/>
          <a:p>
            <a:r>
              <a:rPr lang="en-US" dirty="0"/>
              <a:t>Purpose and Intent of the SMP</a:t>
            </a:r>
          </a:p>
        </p:txBody>
      </p:sp>
      <p:sp>
        <p:nvSpPr>
          <p:cNvPr id="3" name="Content Placeholder 2">
            <a:extLst>
              <a:ext uri="{FF2B5EF4-FFF2-40B4-BE49-F238E27FC236}">
                <a16:creationId xmlns:a16="http://schemas.microsoft.com/office/drawing/2014/main" id="{6CB33511-B5C4-4F75-AC17-9BB40E5F3757}"/>
              </a:ext>
            </a:extLst>
          </p:cNvPr>
          <p:cNvSpPr>
            <a:spLocks noGrp="1"/>
          </p:cNvSpPr>
          <p:nvPr>
            <p:ph idx="1"/>
          </p:nvPr>
        </p:nvSpPr>
        <p:spPr>
          <a:xfrm>
            <a:off x="677334" y="1246909"/>
            <a:ext cx="8596668" cy="4794453"/>
          </a:xfrm>
        </p:spPr>
        <p:txBody>
          <a:bodyPr>
            <a:normAutofit/>
          </a:bodyPr>
          <a:lstStyle/>
          <a:p>
            <a:pPr algn="l" fontAlgn="base"/>
            <a:r>
              <a:rPr lang="en-US" b="0" i="0" dirty="0">
                <a:solidFill>
                  <a:srgbClr val="333333"/>
                </a:solidFill>
                <a:effectLst/>
                <a:latin typeface="Arial" panose="020B0604020202020204" pitchFamily="34" charset="0"/>
              </a:rPr>
              <a:t>The legislature declares that the interest of all of the people shall be paramount in the management of shorelines of statewide significance. The department, in adopting guidelines for shorelines of statewide significance, and local government, in developing master programs for shorelines of statewide significance, shall give preference to uses in the following order of preference which:</a:t>
            </a:r>
          </a:p>
          <a:p>
            <a:pPr lvl="1" fontAlgn="base"/>
            <a:r>
              <a:rPr lang="en-US" b="0" i="0" dirty="0">
                <a:solidFill>
                  <a:srgbClr val="333333"/>
                </a:solidFill>
                <a:effectLst/>
                <a:latin typeface="Arial" panose="020B0604020202020204" pitchFamily="34" charset="0"/>
              </a:rPr>
              <a:t>(1) Recognize and protect the statewide interest over local interest;</a:t>
            </a:r>
          </a:p>
          <a:p>
            <a:pPr lvl="1" fontAlgn="base"/>
            <a:r>
              <a:rPr lang="en-US" b="0" i="0" dirty="0">
                <a:solidFill>
                  <a:srgbClr val="333333"/>
                </a:solidFill>
                <a:effectLst/>
                <a:latin typeface="Arial" panose="020B0604020202020204" pitchFamily="34" charset="0"/>
              </a:rPr>
              <a:t>(2) Preserve the natural character of the shoreline;</a:t>
            </a:r>
          </a:p>
          <a:p>
            <a:pPr lvl="1" fontAlgn="base"/>
            <a:r>
              <a:rPr lang="en-US" b="0" i="0" dirty="0">
                <a:solidFill>
                  <a:srgbClr val="333333"/>
                </a:solidFill>
                <a:effectLst/>
                <a:latin typeface="Arial" panose="020B0604020202020204" pitchFamily="34" charset="0"/>
              </a:rPr>
              <a:t>(3) Result in long-term over short-term benefit;</a:t>
            </a:r>
          </a:p>
          <a:p>
            <a:pPr lvl="1" fontAlgn="base"/>
            <a:r>
              <a:rPr lang="en-US" b="0" i="0" dirty="0">
                <a:solidFill>
                  <a:srgbClr val="333333"/>
                </a:solidFill>
                <a:effectLst/>
                <a:latin typeface="Arial" panose="020B0604020202020204" pitchFamily="34" charset="0"/>
              </a:rPr>
              <a:t>(4) Protect the resources and ecology of the shoreline;</a:t>
            </a:r>
          </a:p>
          <a:p>
            <a:pPr lvl="1" fontAlgn="base"/>
            <a:r>
              <a:rPr lang="en-US" b="0" i="0" dirty="0">
                <a:solidFill>
                  <a:srgbClr val="333333"/>
                </a:solidFill>
                <a:effectLst/>
                <a:latin typeface="Arial" panose="020B0604020202020204" pitchFamily="34" charset="0"/>
              </a:rPr>
              <a:t>(5) Increase public access to publicly owned areas of the shorelines;</a:t>
            </a:r>
          </a:p>
          <a:p>
            <a:pPr lvl="1" fontAlgn="base"/>
            <a:r>
              <a:rPr lang="en-US" b="0" i="0" dirty="0">
                <a:solidFill>
                  <a:srgbClr val="333333"/>
                </a:solidFill>
                <a:effectLst/>
                <a:latin typeface="Arial" panose="020B0604020202020204" pitchFamily="34" charset="0"/>
              </a:rPr>
              <a:t>(6) Increase recreational opportunities for the public in the shoreline;</a:t>
            </a:r>
          </a:p>
          <a:p>
            <a:pPr lvl="1" fontAlgn="base"/>
            <a:r>
              <a:rPr lang="en-US" b="0" i="0" dirty="0">
                <a:solidFill>
                  <a:srgbClr val="333333"/>
                </a:solidFill>
                <a:effectLst/>
                <a:latin typeface="Arial" panose="020B0604020202020204" pitchFamily="34" charset="0"/>
              </a:rPr>
              <a:t>(7) Provide for any other element as defined in RCW </a:t>
            </a:r>
            <a:r>
              <a:rPr lang="en-US" b="0" i="0" dirty="0">
                <a:solidFill>
                  <a:srgbClr val="02397C"/>
                </a:solidFill>
                <a:effectLst/>
                <a:latin typeface="Arial" panose="020B0604020202020204" pitchFamily="34" charset="0"/>
                <a:hlinkClick r:id="rId2"/>
              </a:rPr>
              <a:t>90.58.100</a:t>
            </a:r>
            <a:r>
              <a:rPr lang="en-US" b="0" i="0" dirty="0">
                <a:solidFill>
                  <a:srgbClr val="333333"/>
                </a:solidFill>
                <a:effectLst/>
                <a:latin typeface="Arial" panose="020B0604020202020204" pitchFamily="34" charset="0"/>
              </a:rPr>
              <a:t> deemed appropriate or necessary.</a:t>
            </a:r>
          </a:p>
          <a:p>
            <a:endParaRPr lang="en-US" dirty="0"/>
          </a:p>
        </p:txBody>
      </p:sp>
    </p:spTree>
    <p:extLst>
      <p:ext uri="{BB962C8B-B14F-4D97-AF65-F5344CB8AC3E}">
        <p14:creationId xmlns:p14="http://schemas.microsoft.com/office/powerpoint/2010/main" val="185570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090BC-0B97-4755-A351-1F9457769F40}"/>
              </a:ext>
            </a:extLst>
          </p:cNvPr>
          <p:cNvSpPr>
            <a:spLocks noGrp="1"/>
          </p:cNvSpPr>
          <p:nvPr>
            <p:ph type="title"/>
          </p:nvPr>
        </p:nvSpPr>
        <p:spPr>
          <a:xfrm>
            <a:off x="677334" y="609600"/>
            <a:ext cx="8596668" cy="741218"/>
          </a:xfrm>
        </p:spPr>
        <p:txBody>
          <a:bodyPr/>
          <a:lstStyle/>
          <a:p>
            <a:r>
              <a:rPr lang="en-US" dirty="0"/>
              <a:t>Why Does This Matter?</a:t>
            </a:r>
          </a:p>
        </p:txBody>
      </p:sp>
      <p:sp>
        <p:nvSpPr>
          <p:cNvPr id="3" name="Content Placeholder 2">
            <a:extLst>
              <a:ext uri="{FF2B5EF4-FFF2-40B4-BE49-F238E27FC236}">
                <a16:creationId xmlns:a16="http://schemas.microsoft.com/office/drawing/2014/main" id="{BF6BA1F3-0DBF-4978-9680-236E87738A0A}"/>
              </a:ext>
            </a:extLst>
          </p:cNvPr>
          <p:cNvSpPr>
            <a:spLocks noGrp="1"/>
          </p:cNvSpPr>
          <p:nvPr>
            <p:ph idx="1"/>
          </p:nvPr>
        </p:nvSpPr>
        <p:spPr>
          <a:xfrm>
            <a:off x="677334" y="1350818"/>
            <a:ext cx="8596668" cy="5122717"/>
          </a:xfrm>
        </p:spPr>
        <p:txBody>
          <a:bodyPr>
            <a:normAutofit lnSpcReduction="10000"/>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Preservation of Natural Resources</a:t>
            </a:r>
            <a:r>
              <a:rPr lang="en-US" sz="1800" dirty="0">
                <a:effectLst/>
                <a:latin typeface="Calibri" panose="020F0502020204030204" pitchFamily="34" charset="0"/>
                <a:ea typeface="Calibri" panose="020F0502020204030204" pitchFamily="34" charset="0"/>
                <a:cs typeface="Times New Roman" panose="02020603050405020304" pitchFamily="18" charset="0"/>
              </a:rPr>
              <a:t>: Protecting critical areas helps maintain the natural environment, which is vital for the health of ecosystems and the well-being of wildlife and human populations.</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Ecosystem Balance</a:t>
            </a:r>
            <a:r>
              <a:rPr lang="en-US" sz="1800" dirty="0">
                <a:effectLst/>
                <a:latin typeface="Calibri" panose="020F0502020204030204" pitchFamily="34" charset="0"/>
                <a:ea typeface="Calibri" panose="020F0502020204030204" pitchFamily="34" charset="0"/>
                <a:cs typeface="Times New Roman" panose="02020603050405020304" pitchFamily="18" charset="0"/>
              </a:rPr>
              <a:t>: Effective regulation ensures that the balance of ecosystems is maintained, which is crucial for biodiversity and the overall health of the planet.</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Public Safety</a:t>
            </a:r>
            <a:r>
              <a:rPr lang="en-US" sz="1800" dirty="0">
                <a:effectLst/>
                <a:latin typeface="Calibri" panose="020F0502020204030204" pitchFamily="34" charset="0"/>
                <a:ea typeface="Calibri" panose="020F0502020204030204" pitchFamily="34" charset="0"/>
                <a:cs typeface="Times New Roman" panose="02020603050405020304" pitchFamily="18" charset="0"/>
              </a:rPr>
              <a:t>: By limiting development in areas prone to natural hazards, regulations protect public safety and reduce the risk of landslides, floods, and other natural disasters.</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Conservation of Biodiversity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Protecting critical areas is a key component of conservation efforts, which aim to safeguard biodiversity and the associated ecosystem services.</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Sustainable Development</a:t>
            </a:r>
            <a:r>
              <a:rPr lang="en-US" sz="1800" dirty="0">
                <a:effectLst/>
                <a:latin typeface="Calibri" panose="020F0502020204030204" pitchFamily="34" charset="0"/>
                <a:ea typeface="Calibri" panose="020F0502020204030204" pitchFamily="34" charset="0"/>
                <a:cs typeface="Times New Roman" panose="02020603050405020304" pitchFamily="18" charset="0"/>
              </a:rPr>
              <a:t>: Regulations help ensure that development activities do not compromise the functions and values of critical areas, promoting sustainable development that benefits both the environment and the community. Regulating critical areas is a proactive measure that can lead to long-term benefits for the environment, public health, and economic stability. It is a responsibility shared by governments, communities, and individuals, all of whom have a role in ensuring the protection and sustainability of critical areas.</a:t>
            </a:r>
          </a:p>
          <a:p>
            <a:endParaRPr lang="en-US" dirty="0"/>
          </a:p>
        </p:txBody>
      </p:sp>
    </p:spTree>
    <p:extLst>
      <p:ext uri="{BB962C8B-B14F-4D97-AF65-F5344CB8AC3E}">
        <p14:creationId xmlns:p14="http://schemas.microsoft.com/office/powerpoint/2010/main" val="2079684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5FEE7F0-4F12-467E-B231-BCFB769BFCF8}"/>
              </a:ext>
            </a:extLst>
          </p:cNvPr>
          <p:cNvSpPr txBox="1">
            <a:spLocks/>
          </p:cNvSpPr>
          <p:nvPr/>
        </p:nvSpPr>
        <p:spPr>
          <a:xfrm>
            <a:off x="0" y="1930400"/>
            <a:ext cx="8825948" cy="47659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b="1" dirty="0"/>
              <a:t>Land Use (Zoning), Shoreline, CAO Violations </a:t>
            </a:r>
          </a:p>
        </p:txBody>
      </p:sp>
      <p:sp>
        <p:nvSpPr>
          <p:cNvPr id="3" name="Title 1">
            <a:extLst>
              <a:ext uri="{FF2B5EF4-FFF2-40B4-BE49-F238E27FC236}">
                <a16:creationId xmlns:a16="http://schemas.microsoft.com/office/drawing/2014/main" id="{23903421-9531-4742-9125-0E5F4736CE6A}"/>
              </a:ext>
            </a:extLst>
          </p:cNvPr>
          <p:cNvSpPr txBox="1">
            <a:spLocks/>
          </p:cNvSpPr>
          <p:nvPr/>
        </p:nvSpPr>
        <p:spPr>
          <a:xfrm>
            <a:off x="0" y="609600"/>
            <a:ext cx="85963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t>Compliance | </a:t>
            </a:r>
            <a:r>
              <a:rPr lang="en-US" dirty="0"/>
              <a:t>OCC Chapter 17.360</a:t>
            </a:r>
          </a:p>
        </p:txBody>
      </p:sp>
      <p:sp>
        <p:nvSpPr>
          <p:cNvPr id="5" name="Content Placeholder 2">
            <a:extLst>
              <a:ext uri="{FF2B5EF4-FFF2-40B4-BE49-F238E27FC236}">
                <a16:creationId xmlns:a16="http://schemas.microsoft.com/office/drawing/2014/main" id="{987019F3-D934-45D6-B643-D6929741A361}"/>
              </a:ext>
            </a:extLst>
          </p:cNvPr>
          <p:cNvSpPr txBox="1">
            <a:spLocks/>
          </p:cNvSpPr>
          <p:nvPr/>
        </p:nvSpPr>
        <p:spPr>
          <a:xfrm>
            <a:off x="0" y="2666590"/>
            <a:ext cx="8825948" cy="6609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b="1" dirty="0"/>
              <a:t>Key Obstacles to Reported Violations</a:t>
            </a:r>
          </a:p>
        </p:txBody>
      </p:sp>
      <p:sp>
        <p:nvSpPr>
          <p:cNvPr id="6" name="Content Placeholder 2">
            <a:extLst>
              <a:ext uri="{FF2B5EF4-FFF2-40B4-BE49-F238E27FC236}">
                <a16:creationId xmlns:a16="http://schemas.microsoft.com/office/drawing/2014/main" id="{114D82A5-A416-498B-ABBD-A584592D3A5A}"/>
              </a:ext>
            </a:extLst>
          </p:cNvPr>
          <p:cNvSpPr txBox="1">
            <a:spLocks/>
          </p:cNvSpPr>
          <p:nvPr/>
        </p:nvSpPr>
        <p:spPr>
          <a:xfrm>
            <a:off x="370114" y="3728234"/>
            <a:ext cx="9250326" cy="49603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Need Civil Enforcement Code</a:t>
            </a:r>
          </a:p>
        </p:txBody>
      </p:sp>
      <p:sp>
        <p:nvSpPr>
          <p:cNvPr id="7" name="Content Placeholder 2">
            <a:extLst>
              <a:ext uri="{FF2B5EF4-FFF2-40B4-BE49-F238E27FC236}">
                <a16:creationId xmlns:a16="http://schemas.microsoft.com/office/drawing/2014/main" id="{A8515C7A-97D5-4779-AB5B-86A91793B2F3}"/>
              </a:ext>
            </a:extLst>
          </p:cNvPr>
          <p:cNvSpPr txBox="1">
            <a:spLocks/>
          </p:cNvSpPr>
          <p:nvPr/>
        </p:nvSpPr>
        <p:spPr>
          <a:xfrm>
            <a:off x="714246" y="5181507"/>
            <a:ext cx="9250326" cy="569474"/>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Include a Fine system</a:t>
            </a:r>
          </a:p>
        </p:txBody>
      </p:sp>
      <p:sp>
        <p:nvSpPr>
          <p:cNvPr id="8" name="Content Placeholder 2">
            <a:extLst>
              <a:ext uri="{FF2B5EF4-FFF2-40B4-BE49-F238E27FC236}">
                <a16:creationId xmlns:a16="http://schemas.microsoft.com/office/drawing/2014/main" id="{65DC1700-F5AB-4F54-A9D8-B4F6E920ACBE}"/>
              </a:ext>
            </a:extLst>
          </p:cNvPr>
          <p:cNvSpPr txBox="1">
            <a:spLocks/>
          </p:cNvSpPr>
          <p:nvPr/>
        </p:nvSpPr>
        <p:spPr>
          <a:xfrm>
            <a:off x="714246" y="4154579"/>
            <a:ext cx="9250326" cy="60321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Working on a draft</a:t>
            </a:r>
          </a:p>
        </p:txBody>
      </p:sp>
      <p:sp>
        <p:nvSpPr>
          <p:cNvPr id="9" name="Content Placeholder 2">
            <a:extLst>
              <a:ext uri="{FF2B5EF4-FFF2-40B4-BE49-F238E27FC236}">
                <a16:creationId xmlns:a16="http://schemas.microsoft.com/office/drawing/2014/main" id="{95E84609-219A-43AD-A228-54229EEA9A64}"/>
              </a:ext>
            </a:extLst>
          </p:cNvPr>
          <p:cNvSpPr txBox="1">
            <a:spLocks/>
          </p:cNvSpPr>
          <p:nvPr/>
        </p:nvSpPr>
        <p:spPr>
          <a:xfrm>
            <a:off x="714246" y="5697439"/>
            <a:ext cx="9250326" cy="60321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Will need strong community support</a:t>
            </a:r>
          </a:p>
        </p:txBody>
      </p:sp>
      <p:sp>
        <p:nvSpPr>
          <p:cNvPr id="10" name="Content Placeholder 2">
            <a:extLst>
              <a:ext uri="{FF2B5EF4-FFF2-40B4-BE49-F238E27FC236}">
                <a16:creationId xmlns:a16="http://schemas.microsoft.com/office/drawing/2014/main" id="{42E12F46-EC1C-4C30-A86F-CE3E3F46F531}"/>
              </a:ext>
            </a:extLst>
          </p:cNvPr>
          <p:cNvSpPr txBox="1">
            <a:spLocks/>
          </p:cNvSpPr>
          <p:nvPr/>
        </p:nvSpPr>
        <p:spPr>
          <a:xfrm>
            <a:off x="714246" y="4645333"/>
            <a:ext cx="9250326" cy="496038"/>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Clarified escalation process</a:t>
            </a:r>
          </a:p>
          <a:p>
            <a:pPr marL="0" indent="0">
              <a:buNone/>
            </a:pPr>
            <a:endParaRPr lang="en-US" sz="2400" dirty="0">
              <a:solidFill>
                <a:schemeClr val="tx1">
                  <a:lumMod val="95000"/>
                  <a:lumOff val="5000"/>
                </a:schemeClr>
              </a:solidFill>
            </a:endParaRPr>
          </a:p>
          <a:p>
            <a:endParaRPr lang="en-US" sz="2400" dirty="0">
              <a:solidFill>
                <a:schemeClr val="tx1">
                  <a:lumMod val="95000"/>
                  <a:lumOff val="5000"/>
                </a:schemeClr>
              </a:solidFill>
            </a:endParaRPr>
          </a:p>
          <a:p>
            <a:r>
              <a:rPr lang="en-US" sz="2400" dirty="0">
                <a:solidFill>
                  <a:schemeClr val="tx1">
                    <a:lumMod val="95000"/>
                    <a:lumOff val="5000"/>
                  </a:schemeClr>
                </a:solidFill>
              </a:rPr>
              <a:t>Written Agreements for Mitigation</a:t>
            </a:r>
          </a:p>
        </p:txBody>
      </p:sp>
      <p:sp>
        <p:nvSpPr>
          <p:cNvPr id="11" name="Content Placeholder 2">
            <a:extLst>
              <a:ext uri="{FF2B5EF4-FFF2-40B4-BE49-F238E27FC236}">
                <a16:creationId xmlns:a16="http://schemas.microsoft.com/office/drawing/2014/main" id="{8D276293-9A53-4607-B649-0F3866A43B50}"/>
              </a:ext>
            </a:extLst>
          </p:cNvPr>
          <p:cNvSpPr txBox="1">
            <a:spLocks/>
          </p:cNvSpPr>
          <p:nvPr/>
        </p:nvSpPr>
        <p:spPr>
          <a:xfrm>
            <a:off x="370114" y="3190702"/>
            <a:ext cx="8825948" cy="476596"/>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400" dirty="0">
                <a:solidFill>
                  <a:schemeClr val="tx1">
                    <a:lumMod val="95000"/>
                    <a:lumOff val="5000"/>
                  </a:schemeClr>
                </a:solidFill>
              </a:rPr>
              <a:t>Unable to verify allegations</a:t>
            </a:r>
          </a:p>
        </p:txBody>
      </p:sp>
    </p:spTree>
    <p:extLst>
      <p:ext uri="{BB962C8B-B14F-4D97-AF65-F5344CB8AC3E}">
        <p14:creationId xmlns:p14="http://schemas.microsoft.com/office/powerpoint/2010/main" val="1215315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CBB6FD4-A6A2-46D7-978F-6C8F077BBD70}"/>
              </a:ext>
            </a:extLst>
          </p:cNvPr>
          <p:cNvSpPr txBox="1">
            <a:spLocks/>
          </p:cNvSpPr>
          <p:nvPr/>
        </p:nvSpPr>
        <p:spPr>
          <a:xfrm>
            <a:off x="0" y="609600"/>
            <a:ext cx="85963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a:t>Compliance |</a:t>
            </a:r>
            <a:r>
              <a:rPr lang="en-US" dirty="0"/>
              <a:t> General Process Flow</a:t>
            </a:r>
          </a:p>
        </p:txBody>
      </p:sp>
      <p:graphicFrame>
        <p:nvGraphicFramePr>
          <p:cNvPr id="5" name="Diagram 4">
            <a:extLst>
              <a:ext uri="{FF2B5EF4-FFF2-40B4-BE49-F238E27FC236}">
                <a16:creationId xmlns:a16="http://schemas.microsoft.com/office/drawing/2014/main" id="{77E0F278-B473-4D6A-BD7F-0F9C00211763}"/>
              </a:ext>
            </a:extLst>
          </p:cNvPr>
          <p:cNvGraphicFramePr/>
          <p:nvPr>
            <p:extLst>
              <p:ext uri="{D42A27DB-BD31-4B8C-83A1-F6EECF244321}">
                <p14:modId xmlns:p14="http://schemas.microsoft.com/office/powerpoint/2010/main" val="2170368014"/>
              </p:ext>
            </p:extLst>
          </p:nvPr>
        </p:nvGraphicFramePr>
        <p:xfrm>
          <a:off x="-404036" y="1727439"/>
          <a:ext cx="10547498" cy="34031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2">
            <a:extLst>
              <a:ext uri="{FF2B5EF4-FFF2-40B4-BE49-F238E27FC236}">
                <a16:creationId xmlns:a16="http://schemas.microsoft.com/office/drawing/2014/main" id="{3F689133-0E64-4448-8208-95F5F3E35EE7}"/>
              </a:ext>
            </a:extLst>
          </p:cNvPr>
          <p:cNvSpPr txBox="1">
            <a:spLocks/>
          </p:cNvSpPr>
          <p:nvPr/>
        </p:nvSpPr>
        <p:spPr>
          <a:xfrm>
            <a:off x="834105" y="5130560"/>
            <a:ext cx="6928102" cy="104789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None/>
            </a:pPr>
            <a:r>
              <a:rPr lang="en-US" sz="3200" b="1" dirty="0">
                <a:solidFill>
                  <a:schemeClr val="accent5">
                    <a:lumMod val="75000"/>
                  </a:schemeClr>
                </a:solidFill>
              </a:rPr>
              <a:t>At any time persons responsible may choose to comply</a:t>
            </a:r>
          </a:p>
        </p:txBody>
      </p:sp>
    </p:spTree>
    <p:extLst>
      <p:ext uri="{BB962C8B-B14F-4D97-AF65-F5344CB8AC3E}">
        <p14:creationId xmlns:p14="http://schemas.microsoft.com/office/powerpoint/2010/main" val="2570512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0B5D8-5C41-4EB8-BB4D-53EEE7C9CF9A}"/>
              </a:ext>
            </a:extLst>
          </p:cNvPr>
          <p:cNvSpPr>
            <a:spLocks noGrp="1"/>
          </p:cNvSpPr>
          <p:nvPr>
            <p:ph type="title"/>
          </p:nvPr>
        </p:nvSpPr>
        <p:spPr/>
        <p:txBody>
          <a:bodyPr/>
          <a:lstStyle/>
          <a:p>
            <a:r>
              <a:rPr lang="en-US" dirty="0"/>
              <a:t>Okanogan County Code, Chapter 17</a:t>
            </a:r>
            <a:br>
              <a:rPr lang="en-US" dirty="0"/>
            </a:br>
            <a:r>
              <a:rPr lang="en-US" dirty="0"/>
              <a:t>Zoning</a:t>
            </a:r>
          </a:p>
        </p:txBody>
      </p:sp>
      <p:sp>
        <p:nvSpPr>
          <p:cNvPr id="3" name="Content Placeholder 2">
            <a:extLst>
              <a:ext uri="{FF2B5EF4-FFF2-40B4-BE49-F238E27FC236}">
                <a16:creationId xmlns:a16="http://schemas.microsoft.com/office/drawing/2014/main" id="{7028FFEF-1AD6-492D-96A0-245766A5AFB6}"/>
              </a:ext>
            </a:extLst>
          </p:cNvPr>
          <p:cNvSpPr>
            <a:spLocks noGrp="1"/>
          </p:cNvSpPr>
          <p:nvPr>
            <p:ph idx="1"/>
          </p:nvPr>
        </p:nvSpPr>
        <p:spPr/>
        <p:txBody>
          <a:bodyPr>
            <a:normAutofit/>
          </a:bodyPr>
          <a:lstStyle/>
          <a:p>
            <a:r>
              <a:rPr lang="en-US" sz="2800" dirty="0"/>
              <a:t>17.010.070 Compliance</a:t>
            </a:r>
          </a:p>
          <a:p>
            <a:pPr lvl="1"/>
            <a:r>
              <a:rPr lang="en-US" sz="2400" dirty="0"/>
              <a:t>“No building or structure shall be erected, reconstructed, enlarged, or relocated, and no building, structure or premises shall be used except in compliance with the provisions of this title and then only after securing all required site analysis and permit approvals.”  AKA: Zoning permit</a:t>
            </a:r>
          </a:p>
          <a:p>
            <a:pPr lvl="1"/>
            <a:r>
              <a:rPr lang="en-US" sz="2400" dirty="0"/>
              <a:t>Next steps:  On Site Septic (Health Department) and Building permits</a:t>
            </a:r>
          </a:p>
        </p:txBody>
      </p:sp>
    </p:spTree>
    <p:extLst>
      <p:ext uri="{BB962C8B-B14F-4D97-AF65-F5344CB8AC3E}">
        <p14:creationId xmlns:p14="http://schemas.microsoft.com/office/powerpoint/2010/main" val="260623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CB1F0-7F33-4620-BE64-C83490994A3D}"/>
              </a:ext>
            </a:extLst>
          </p:cNvPr>
          <p:cNvSpPr>
            <a:spLocks noGrp="1"/>
          </p:cNvSpPr>
          <p:nvPr>
            <p:ph type="title"/>
          </p:nvPr>
        </p:nvSpPr>
        <p:spPr/>
        <p:txBody>
          <a:bodyPr/>
          <a:lstStyle/>
          <a:p>
            <a:r>
              <a:rPr lang="en-US" dirty="0"/>
              <a:t>Okanogan County Code, Chapter 17 Zoning</a:t>
            </a:r>
          </a:p>
        </p:txBody>
      </p:sp>
      <p:sp>
        <p:nvSpPr>
          <p:cNvPr id="3" name="Content Placeholder 2">
            <a:extLst>
              <a:ext uri="{FF2B5EF4-FFF2-40B4-BE49-F238E27FC236}">
                <a16:creationId xmlns:a16="http://schemas.microsoft.com/office/drawing/2014/main" id="{D0B51FBC-923E-473D-8FCC-AE16CE33A025}"/>
              </a:ext>
            </a:extLst>
          </p:cNvPr>
          <p:cNvSpPr>
            <a:spLocks noGrp="1"/>
          </p:cNvSpPr>
          <p:nvPr>
            <p:ph idx="1"/>
          </p:nvPr>
        </p:nvSpPr>
        <p:spPr/>
        <p:txBody>
          <a:bodyPr/>
          <a:lstStyle/>
          <a:p>
            <a:pPr lvl="1"/>
            <a:r>
              <a:rPr lang="en-US" sz="2000" dirty="0"/>
              <a:t>Well Drilling:</a:t>
            </a:r>
          </a:p>
          <a:p>
            <a:pPr lvl="2"/>
            <a:r>
              <a:rPr lang="en-US" sz="1800" dirty="0"/>
              <a:t>Subject to the Methow Valley In Stream Flow Rule (Chapter 173-548 WAC) which establishes base flows for stream management </a:t>
            </a:r>
          </a:p>
          <a:p>
            <a:pPr lvl="2"/>
            <a:r>
              <a:rPr lang="en-US" sz="1800" dirty="0"/>
              <a:t>Authorized by the Department of Ecology (DOE)</a:t>
            </a:r>
          </a:p>
          <a:p>
            <a:pPr lvl="2"/>
            <a:r>
              <a:rPr lang="en-US" sz="1800" dirty="0"/>
              <a:t>Must file a Notice of Intent prior to drilling with DOE</a:t>
            </a:r>
          </a:p>
          <a:p>
            <a:pPr lvl="2"/>
            <a:r>
              <a:rPr lang="en-US" sz="1800" dirty="0"/>
              <a:t>Once well is drilled, submit well report to DOE and pay a fee</a:t>
            </a:r>
          </a:p>
          <a:p>
            <a:pPr lvl="2"/>
            <a:r>
              <a:rPr lang="en-US" sz="1800" dirty="0"/>
              <a:t>Areas of caution:  Closed Basins established by DOE where they have determined that there are no waters available for further appropriations, Critical Areas such as channel migration zones, shorelines, wetlands, unstable areas, </a:t>
            </a:r>
            <a:r>
              <a:rPr lang="en-US" sz="1800" dirty="0" err="1"/>
              <a:t>etc</a:t>
            </a:r>
            <a:endParaRPr lang="en-US" sz="1800" dirty="0"/>
          </a:p>
          <a:p>
            <a:endParaRPr lang="en-US" dirty="0"/>
          </a:p>
        </p:txBody>
      </p:sp>
    </p:spTree>
    <p:extLst>
      <p:ext uri="{BB962C8B-B14F-4D97-AF65-F5344CB8AC3E}">
        <p14:creationId xmlns:p14="http://schemas.microsoft.com/office/powerpoint/2010/main" val="1583645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D6343-D8AD-4251-A7BE-76057B1C803B}"/>
              </a:ext>
            </a:extLst>
          </p:cNvPr>
          <p:cNvSpPr>
            <a:spLocks noGrp="1"/>
          </p:cNvSpPr>
          <p:nvPr>
            <p:ph type="title" idx="4294967295"/>
          </p:nvPr>
        </p:nvSpPr>
        <p:spPr>
          <a:xfrm>
            <a:off x="0" y="609600"/>
            <a:ext cx="8596313" cy="1320800"/>
          </a:xfrm>
        </p:spPr>
        <p:txBody>
          <a:bodyPr/>
          <a:lstStyle/>
          <a:p>
            <a:r>
              <a:rPr lang="en-US" dirty="0"/>
              <a:t>Okanogan County Code, Chapter 17 Zoning</a:t>
            </a:r>
          </a:p>
        </p:txBody>
      </p:sp>
      <p:sp>
        <p:nvSpPr>
          <p:cNvPr id="3" name="Content Placeholder 2">
            <a:extLst>
              <a:ext uri="{FF2B5EF4-FFF2-40B4-BE49-F238E27FC236}">
                <a16:creationId xmlns:a16="http://schemas.microsoft.com/office/drawing/2014/main" id="{2C7141A7-7367-4395-8E59-27BE8469E653}"/>
              </a:ext>
            </a:extLst>
          </p:cNvPr>
          <p:cNvSpPr>
            <a:spLocks noGrp="1"/>
          </p:cNvSpPr>
          <p:nvPr>
            <p:ph idx="4294967295"/>
          </p:nvPr>
        </p:nvSpPr>
        <p:spPr>
          <a:xfrm>
            <a:off x="0" y="2160588"/>
            <a:ext cx="8596313" cy="3881437"/>
          </a:xfrm>
        </p:spPr>
        <p:txBody>
          <a:bodyPr>
            <a:normAutofit/>
          </a:bodyPr>
          <a:lstStyle/>
          <a:p>
            <a:r>
              <a:rPr lang="en-US" sz="2400" dirty="0"/>
              <a:t>Revision done in 2024</a:t>
            </a:r>
          </a:p>
          <a:p>
            <a:pPr lvl="1"/>
            <a:r>
              <a:rPr lang="en-US" sz="2000" dirty="0"/>
              <a:t>Adopted Special Uses (17.255) to address cryptocurrency mining, electric vehicle charging, energy facilities, solar, wind, and high/low impact utilities</a:t>
            </a:r>
          </a:p>
          <a:p>
            <a:pPr lvl="1"/>
            <a:r>
              <a:rPr lang="en-US" sz="2000" dirty="0"/>
              <a:t>Adopted Water Availability (17.010.140) to require certain developments that require use of water to demonstrate a water supply that is legally available and physically adequate to serve the proposed use.</a:t>
            </a:r>
          </a:p>
        </p:txBody>
      </p:sp>
    </p:spTree>
    <p:extLst>
      <p:ext uri="{BB962C8B-B14F-4D97-AF65-F5344CB8AC3E}">
        <p14:creationId xmlns:p14="http://schemas.microsoft.com/office/powerpoint/2010/main" val="376169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0F8112-21D6-4AB5-B951-EAA12D750671}"/>
              </a:ext>
            </a:extLst>
          </p:cNvPr>
          <p:cNvSpPr txBox="1"/>
          <p:nvPr/>
        </p:nvSpPr>
        <p:spPr>
          <a:xfrm>
            <a:off x="820881" y="1932077"/>
            <a:ext cx="9580419" cy="2862322"/>
          </a:xfrm>
          <a:prstGeom prst="rect">
            <a:avLst/>
          </a:prstGeom>
          <a:noFill/>
        </p:spPr>
        <p:txBody>
          <a:bodyPr wrap="square">
            <a:spAutoFit/>
          </a:bodyPr>
          <a:lstStyle/>
          <a:p>
            <a:r>
              <a:rPr lang="en-US" b="0" i="0" dirty="0">
                <a:solidFill>
                  <a:srgbClr val="000000"/>
                </a:solidFill>
                <a:effectLst/>
                <a:latin typeface="Open Sans" panose="020B0606030504020204" pitchFamily="34" charset="0"/>
              </a:rPr>
              <a:t> "Critical areas" include the following areas and ecosystems: </a:t>
            </a:r>
          </a:p>
          <a:p>
            <a:endParaRPr lang="en-US" dirty="0">
              <a:solidFill>
                <a:srgbClr val="000000"/>
              </a:solidFill>
              <a:latin typeface="Open Sans" panose="020B0606030504020204" pitchFamily="34" charset="0"/>
            </a:endParaRPr>
          </a:p>
          <a:p>
            <a:r>
              <a:rPr lang="en-US" b="0" i="0" dirty="0">
                <a:solidFill>
                  <a:srgbClr val="000000"/>
                </a:solidFill>
                <a:effectLst/>
                <a:latin typeface="Open Sans" panose="020B0606030504020204" pitchFamily="34" charset="0"/>
              </a:rPr>
              <a:t>	(a) Wetlands; </a:t>
            </a:r>
          </a:p>
          <a:p>
            <a:r>
              <a:rPr lang="en-US" dirty="0">
                <a:solidFill>
                  <a:srgbClr val="000000"/>
                </a:solidFill>
                <a:latin typeface="Open Sans" panose="020B0606030504020204" pitchFamily="34" charset="0"/>
              </a:rPr>
              <a:t>	</a:t>
            </a:r>
            <a:r>
              <a:rPr lang="en-US" b="0" i="0" dirty="0">
                <a:solidFill>
                  <a:srgbClr val="000000"/>
                </a:solidFill>
                <a:effectLst/>
                <a:latin typeface="Open Sans" panose="020B0606030504020204" pitchFamily="34" charset="0"/>
              </a:rPr>
              <a:t>(b) areas with a critical recharging effect on aquifers used for potable water; </a:t>
            </a:r>
          </a:p>
          <a:p>
            <a:r>
              <a:rPr lang="en-US" dirty="0">
                <a:solidFill>
                  <a:srgbClr val="000000"/>
                </a:solidFill>
                <a:latin typeface="Open Sans" panose="020B0606030504020204" pitchFamily="34" charset="0"/>
              </a:rPr>
              <a:t>	</a:t>
            </a:r>
            <a:r>
              <a:rPr lang="en-US" b="0" i="0" dirty="0">
                <a:solidFill>
                  <a:srgbClr val="000000"/>
                </a:solidFill>
                <a:effectLst/>
                <a:latin typeface="Open Sans" panose="020B0606030504020204" pitchFamily="34" charset="0"/>
              </a:rPr>
              <a:t>(c) fish and wildlife habitat conservation areas; </a:t>
            </a:r>
          </a:p>
          <a:p>
            <a:r>
              <a:rPr lang="en-US" dirty="0">
                <a:solidFill>
                  <a:srgbClr val="000000"/>
                </a:solidFill>
                <a:latin typeface="Open Sans" panose="020B0606030504020204" pitchFamily="34" charset="0"/>
              </a:rPr>
              <a:t>	</a:t>
            </a:r>
            <a:r>
              <a:rPr lang="en-US" b="0" i="0" dirty="0">
                <a:solidFill>
                  <a:srgbClr val="000000"/>
                </a:solidFill>
                <a:effectLst/>
                <a:latin typeface="Open Sans" panose="020B0606030504020204" pitchFamily="34" charset="0"/>
              </a:rPr>
              <a:t>(d) frequently flooded areas; and </a:t>
            </a:r>
          </a:p>
          <a:p>
            <a:r>
              <a:rPr lang="en-US" dirty="0">
                <a:solidFill>
                  <a:srgbClr val="000000"/>
                </a:solidFill>
                <a:latin typeface="Open Sans" panose="020B0606030504020204" pitchFamily="34" charset="0"/>
              </a:rPr>
              <a:t>	</a:t>
            </a:r>
            <a:r>
              <a:rPr lang="en-US" b="0" i="0" dirty="0">
                <a:solidFill>
                  <a:srgbClr val="000000"/>
                </a:solidFill>
                <a:effectLst/>
                <a:latin typeface="Open Sans" panose="020B0606030504020204" pitchFamily="34" charset="0"/>
              </a:rPr>
              <a:t>(e) geologically hazardous areas. </a:t>
            </a:r>
          </a:p>
          <a:p>
            <a:endParaRPr lang="en-US" dirty="0">
              <a:solidFill>
                <a:srgbClr val="000000"/>
              </a:solidFill>
              <a:latin typeface="Open Sans" panose="020B0606030504020204" pitchFamily="34" charset="0"/>
            </a:endParaRPr>
          </a:p>
          <a:p>
            <a:endParaRPr lang="en-US" dirty="0">
              <a:solidFill>
                <a:srgbClr val="000000"/>
              </a:solidFill>
              <a:latin typeface="Open Sans" panose="020B0606030504020204" pitchFamily="34" charset="0"/>
            </a:endParaRPr>
          </a:p>
          <a:p>
            <a:r>
              <a:rPr lang="en-US" dirty="0">
                <a:solidFill>
                  <a:srgbClr val="000000"/>
                </a:solidFill>
                <a:latin typeface="Open Sans" panose="020B0606030504020204" pitchFamily="34" charset="0"/>
              </a:rPr>
              <a:t>RCW 36.70A.030(11)</a:t>
            </a:r>
            <a:endParaRPr lang="en-US" dirty="0"/>
          </a:p>
        </p:txBody>
      </p:sp>
      <p:sp>
        <p:nvSpPr>
          <p:cNvPr id="5" name="TextBox 4">
            <a:extLst>
              <a:ext uri="{FF2B5EF4-FFF2-40B4-BE49-F238E27FC236}">
                <a16:creationId xmlns:a16="http://schemas.microsoft.com/office/drawing/2014/main" id="{25057132-E0D8-4EA9-AC19-B0C2017C6F48}"/>
              </a:ext>
            </a:extLst>
          </p:cNvPr>
          <p:cNvSpPr txBox="1"/>
          <p:nvPr/>
        </p:nvSpPr>
        <p:spPr>
          <a:xfrm>
            <a:off x="974147" y="927161"/>
            <a:ext cx="8824480" cy="646331"/>
          </a:xfrm>
          <a:prstGeom prst="rect">
            <a:avLst/>
          </a:prstGeom>
          <a:noFill/>
        </p:spPr>
        <p:txBody>
          <a:bodyPr wrap="square">
            <a:spAutoFit/>
          </a:bodyPr>
          <a:lstStyle/>
          <a:p>
            <a:r>
              <a:rPr lang="en-US" sz="3600" dirty="0">
                <a:solidFill>
                  <a:srgbClr val="92D050"/>
                </a:solidFill>
              </a:rPr>
              <a:t>What are Critical Areas</a:t>
            </a:r>
          </a:p>
        </p:txBody>
      </p:sp>
    </p:spTree>
    <p:extLst>
      <p:ext uri="{BB962C8B-B14F-4D97-AF65-F5344CB8AC3E}">
        <p14:creationId xmlns:p14="http://schemas.microsoft.com/office/powerpoint/2010/main" val="202277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CBF7-1A22-4E3D-A117-303A34A65690}"/>
              </a:ext>
            </a:extLst>
          </p:cNvPr>
          <p:cNvSpPr>
            <a:spLocks noGrp="1"/>
          </p:cNvSpPr>
          <p:nvPr>
            <p:ph type="title"/>
          </p:nvPr>
        </p:nvSpPr>
        <p:spPr/>
        <p:txBody>
          <a:bodyPr/>
          <a:lstStyle/>
          <a:p>
            <a:r>
              <a:rPr lang="en-US" dirty="0"/>
              <a:t>What are Critical Areas</a:t>
            </a:r>
          </a:p>
        </p:txBody>
      </p:sp>
      <p:sp>
        <p:nvSpPr>
          <p:cNvPr id="3" name="Content Placeholder 2">
            <a:extLst>
              <a:ext uri="{FF2B5EF4-FFF2-40B4-BE49-F238E27FC236}">
                <a16:creationId xmlns:a16="http://schemas.microsoft.com/office/drawing/2014/main" id="{A8775BB1-0E85-4E6C-8750-4013321ACC42}"/>
              </a:ext>
            </a:extLst>
          </p:cNvPr>
          <p:cNvSpPr>
            <a:spLocks noGrp="1"/>
          </p:cNvSpPr>
          <p:nvPr>
            <p:ph idx="1"/>
          </p:nvPr>
        </p:nvSpPr>
        <p:spPr>
          <a:xfrm>
            <a:off x="677334" y="1361209"/>
            <a:ext cx="8596668" cy="5257800"/>
          </a:xfrm>
        </p:spPr>
        <p:txBody>
          <a:bodyPr>
            <a:normAutofit/>
          </a:bodyPr>
          <a:lstStyle/>
          <a:p>
            <a:r>
              <a:rPr lang="en-US" dirty="0"/>
              <a:t>Aquifer Recharge Areas</a:t>
            </a:r>
          </a:p>
          <a:p>
            <a:pPr lvl="1"/>
            <a:r>
              <a:rPr lang="en-US" dirty="0"/>
              <a:t>Act to recharge ground water by percolation due to the presence of certain soils.</a:t>
            </a:r>
          </a:p>
          <a:p>
            <a:r>
              <a:rPr lang="en-US" dirty="0"/>
              <a:t>Fish and Wildlife Habitat Conservation Areas</a:t>
            </a:r>
          </a:p>
          <a:p>
            <a:pPr lvl="1"/>
            <a:r>
              <a:rPr lang="en-US" b="0" i="0" dirty="0">
                <a:solidFill>
                  <a:srgbClr val="333333"/>
                </a:solidFill>
                <a:effectLst/>
                <a:latin typeface="Arial" panose="020B0604020202020204" pitchFamily="34" charset="0"/>
              </a:rPr>
              <a:t>Areas of local importance that include a seasonal range or habitat element with which a given species has a primary association and which, if altered, may reduce the likelihood that the species will maintain and reproduce over the long-term. These might include areas of high relative density or species richness, breeding habitat, winter range, movement corridors, and areas of limited availability or high vulnerability to alteration, such as cliffs, tales, and wetlands.</a:t>
            </a:r>
            <a:endParaRPr lang="en-US" dirty="0"/>
          </a:p>
          <a:p>
            <a:r>
              <a:rPr lang="en-US" dirty="0"/>
              <a:t>Frequently Flooded Areas</a:t>
            </a:r>
          </a:p>
          <a:p>
            <a:pPr lvl="1"/>
            <a:r>
              <a:rPr lang="en-US" b="0" i="0" dirty="0">
                <a:solidFill>
                  <a:srgbClr val="333333"/>
                </a:solidFill>
                <a:effectLst/>
                <a:latin typeface="Arial" panose="020B0604020202020204" pitchFamily="34" charset="0"/>
              </a:rPr>
              <a:t>Areas in the floodplain subject to a one percent or greater chance of flooding in any given year (100-year floodplain).</a:t>
            </a:r>
            <a:endParaRPr lang="en-US" dirty="0"/>
          </a:p>
          <a:p>
            <a:r>
              <a:rPr lang="en-US" dirty="0"/>
              <a:t>Geologically Hazardous Areas</a:t>
            </a:r>
          </a:p>
          <a:p>
            <a:pPr lvl="1"/>
            <a:r>
              <a:rPr lang="en-US" b="0" i="0" dirty="0">
                <a:solidFill>
                  <a:srgbClr val="333333"/>
                </a:solidFill>
                <a:effectLst/>
                <a:latin typeface="Arial" panose="020B0604020202020204" pitchFamily="34" charset="0"/>
              </a:rPr>
              <a:t>Areas susceptible to erosion, sliding, earthquake, or other geological events. </a:t>
            </a:r>
            <a:endParaRPr lang="en-US" dirty="0"/>
          </a:p>
        </p:txBody>
      </p:sp>
    </p:spTree>
    <p:extLst>
      <p:ext uri="{BB962C8B-B14F-4D97-AF65-F5344CB8AC3E}">
        <p14:creationId xmlns:p14="http://schemas.microsoft.com/office/powerpoint/2010/main" val="3948430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D0020-865E-48E4-B742-21B9F12F91E4}"/>
              </a:ext>
            </a:extLst>
          </p:cNvPr>
          <p:cNvSpPr>
            <a:spLocks noGrp="1"/>
          </p:cNvSpPr>
          <p:nvPr>
            <p:ph type="title"/>
          </p:nvPr>
        </p:nvSpPr>
        <p:spPr>
          <a:xfrm>
            <a:off x="677334" y="609600"/>
            <a:ext cx="8596668" cy="969818"/>
          </a:xfrm>
        </p:spPr>
        <p:txBody>
          <a:bodyPr/>
          <a:lstStyle/>
          <a:p>
            <a:r>
              <a:rPr lang="en-US" dirty="0"/>
              <a:t>What are Critical Areas</a:t>
            </a:r>
          </a:p>
        </p:txBody>
      </p:sp>
      <p:sp>
        <p:nvSpPr>
          <p:cNvPr id="3" name="Content Placeholder 2">
            <a:extLst>
              <a:ext uri="{FF2B5EF4-FFF2-40B4-BE49-F238E27FC236}">
                <a16:creationId xmlns:a16="http://schemas.microsoft.com/office/drawing/2014/main" id="{7B81F7AA-7776-4267-A1CF-D68E9A7D788D}"/>
              </a:ext>
            </a:extLst>
          </p:cNvPr>
          <p:cNvSpPr>
            <a:spLocks noGrp="1"/>
          </p:cNvSpPr>
          <p:nvPr>
            <p:ph idx="1"/>
          </p:nvPr>
        </p:nvSpPr>
        <p:spPr>
          <a:xfrm>
            <a:off x="677334" y="1579419"/>
            <a:ext cx="8596668" cy="3919682"/>
          </a:xfrm>
        </p:spPr>
        <p:txBody>
          <a:bodyPr>
            <a:normAutofit/>
          </a:bodyPr>
          <a:lstStyle/>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Wetlands (RCW </a:t>
            </a: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36.70A</a:t>
            </a: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.030(48))</a:t>
            </a:r>
          </a:p>
          <a:p>
            <a:pPr marL="742950" marR="0" lvl="1" indent="-28575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sz="1400" b="0" i="0" u="none" strike="noStrike" kern="1200" cap="none" spc="0" normalizeH="0" baseline="0" noProof="0" dirty="0">
                <a:ln>
                  <a:noFill/>
                </a:ln>
                <a:solidFill>
                  <a:srgbClr val="000000"/>
                </a:solidFill>
                <a:effectLst/>
                <a:uLnTx/>
                <a:uFillTx/>
                <a:latin typeface="Open Sans" panose="020B0606030504020204" pitchFamily="34" charset="0"/>
                <a:ea typeface="+mn-ea"/>
                <a:cs typeface="+mn-cs"/>
              </a:rPr>
              <a:t>Areas that are inundated or saturated by surface water or groundwater at a frequency and duration sufficient to support and that under normal circumstances do support, a prevalence of vegetation typically adapted for life in saturated soil conditions. </a:t>
            </a:r>
          </a:p>
          <a:p>
            <a:pPr marL="742950" marR="0" lvl="1" indent="-28575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lang="en-US" sz="1400" dirty="0">
                <a:solidFill>
                  <a:srgbClr val="000000"/>
                </a:solidFill>
                <a:latin typeface="Open Sans" panose="020B0606030504020204" pitchFamily="34" charset="0"/>
              </a:rPr>
              <a:t>I</a:t>
            </a:r>
            <a:r>
              <a:rPr kumimoji="0" lang="en-US" sz="1400" b="0" i="0" u="none" strike="noStrike" kern="1200" cap="none" spc="0" normalizeH="0" baseline="0" noProof="0" dirty="0" err="1">
                <a:ln>
                  <a:noFill/>
                </a:ln>
                <a:solidFill>
                  <a:srgbClr val="000000"/>
                </a:solidFill>
                <a:effectLst/>
                <a:uLnTx/>
                <a:uFillTx/>
                <a:latin typeface="Open Sans" panose="020B0606030504020204" pitchFamily="34" charset="0"/>
                <a:ea typeface="+mn-ea"/>
                <a:cs typeface="+mn-cs"/>
              </a:rPr>
              <a:t>nclude</a:t>
            </a:r>
            <a:r>
              <a:rPr kumimoji="0" lang="en-US" sz="1400" b="0" i="0" u="none" strike="noStrike" kern="1200" cap="none" spc="0" normalizeH="0" baseline="0" noProof="0" dirty="0">
                <a:ln>
                  <a:noFill/>
                </a:ln>
                <a:solidFill>
                  <a:srgbClr val="000000"/>
                </a:solidFill>
                <a:effectLst/>
                <a:uLnTx/>
                <a:uFillTx/>
                <a:latin typeface="Open Sans" panose="020B0606030504020204" pitchFamily="34" charset="0"/>
                <a:ea typeface="+mn-ea"/>
                <a:cs typeface="+mn-cs"/>
              </a:rPr>
              <a:t> swamps, marshes, bogs, and similar areas. </a:t>
            </a:r>
          </a:p>
          <a:p>
            <a:pPr marL="742950" marR="0" lvl="1" indent="-28575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sz="1400" b="0" i="0" u="none" strike="noStrike" kern="1200" cap="none" spc="0" normalizeH="0" baseline="0" noProof="0" dirty="0">
                <a:ln>
                  <a:noFill/>
                </a:ln>
                <a:solidFill>
                  <a:srgbClr val="000000"/>
                </a:solidFill>
                <a:effectLst/>
                <a:uLnTx/>
                <a:uFillTx/>
                <a:latin typeface="Open Sans" panose="020B0606030504020204" pitchFamily="34" charset="0"/>
                <a:ea typeface="+mn-ea"/>
                <a:cs typeface="+mn-cs"/>
              </a:rPr>
              <a:t>Wetlands do not include those artificial wetlands intentionally created from non-wetland sites, including</a:t>
            </a:r>
            <a:r>
              <a:rPr lang="en-US" sz="1400" dirty="0">
                <a:solidFill>
                  <a:srgbClr val="000000"/>
                </a:solidFill>
                <a:latin typeface="Open Sans" panose="020B0606030504020204" pitchFamily="34" charset="0"/>
              </a:rPr>
              <a:t>:  </a:t>
            </a:r>
            <a:r>
              <a:rPr kumimoji="0" lang="en-US" sz="1400" b="0" i="0" u="none" strike="noStrike" kern="1200" cap="none" spc="0" normalizeH="0" baseline="0" noProof="0" dirty="0">
                <a:ln>
                  <a:noFill/>
                </a:ln>
                <a:solidFill>
                  <a:srgbClr val="000000"/>
                </a:solidFill>
                <a:effectLst/>
                <a:uLnTx/>
                <a:uFillTx/>
                <a:latin typeface="Open Sans" panose="020B0606030504020204" pitchFamily="34" charset="0"/>
                <a:ea typeface="+mn-ea"/>
                <a:cs typeface="+mn-cs"/>
              </a:rPr>
              <a:t>irrigation and drainage ditches, grass-lined swales, canals, detention facilities, wastewater treatment facilities, farm ponds, and landscape amenities.</a:t>
            </a:r>
            <a:endParaRPr kumimoji="0" lang="en-US" sz="14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en-US"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Shorelines of the State (RCW 36.70.030(5))</a:t>
            </a:r>
          </a:p>
          <a:p>
            <a:pPr marL="742950" marR="0" lvl="1" indent="-285750" algn="l" defTabSz="457200" rtl="0" eaLnBrk="1" fontAlgn="base" latinLnBrk="0" hangingPunct="1">
              <a:lnSpc>
                <a:spcPct val="100000"/>
              </a:lnSpc>
              <a:spcBef>
                <a:spcPts val="1000"/>
              </a:spcBef>
              <a:spcAft>
                <a:spcPts val="0"/>
              </a:spcAft>
              <a:buClr>
                <a:srgbClr val="90C226"/>
              </a:buClr>
              <a:buSzPct val="80000"/>
              <a:buFont typeface="Wingdings 3" charset="2"/>
              <a:buChar char=""/>
              <a:tabLst/>
              <a:defRPr/>
            </a:pPr>
            <a:r>
              <a:rPr kumimoji="0" lang="en-US" sz="1400" b="0" i="0" u="none" strike="noStrike" kern="1200" cap="none" spc="0" normalizeH="0" baseline="0" noProof="0" dirty="0">
                <a:ln>
                  <a:noFill/>
                </a:ln>
                <a:solidFill>
                  <a:srgbClr val="333333"/>
                </a:solidFill>
                <a:effectLst/>
                <a:uLnTx/>
                <a:uFillTx/>
                <a:latin typeface="Arial" panose="020B0604020202020204" pitchFamily="34" charset="0"/>
                <a:ea typeface="+mn-ea"/>
                <a:cs typeface="+mn-cs"/>
              </a:rPr>
              <a:t>All of the water areas of the state, including reservoirs, and their associated shorelands, together with the lands underlying them.</a:t>
            </a:r>
            <a:endParaRPr lang="en-US" sz="2000" dirty="0"/>
          </a:p>
        </p:txBody>
      </p:sp>
    </p:spTree>
    <p:extLst>
      <p:ext uri="{BB962C8B-B14F-4D97-AF65-F5344CB8AC3E}">
        <p14:creationId xmlns:p14="http://schemas.microsoft.com/office/powerpoint/2010/main" val="2838134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F9E78-E883-45F5-9548-D2BFBFA8A8C7}"/>
              </a:ext>
            </a:extLst>
          </p:cNvPr>
          <p:cNvSpPr>
            <a:spLocks noGrp="1"/>
          </p:cNvSpPr>
          <p:nvPr>
            <p:ph type="title"/>
          </p:nvPr>
        </p:nvSpPr>
        <p:spPr>
          <a:xfrm>
            <a:off x="677334" y="609600"/>
            <a:ext cx="8596668" cy="658091"/>
          </a:xfrm>
        </p:spPr>
        <p:txBody>
          <a:bodyPr/>
          <a:lstStyle/>
          <a:p>
            <a:r>
              <a:rPr lang="en-US" dirty="0"/>
              <a:t>Purpose of Regulating Critical Areas</a:t>
            </a:r>
          </a:p>
        </p:txBody>
      </p:sp>
      <p:sp>
        <p:nvSpPr>
          <p:cNvPr id="3" name="Content Placeholder 2">
            <a:extLst>
              <a:ext uri="{FF2B5EF4-FFF2-40B4-BE49-F238E27FC236}">
                <a16:creationId xmlns:a16="http://schemas.microsoft.com/office/drawing/2014/main" id="{9E676266-5F22-4E79-8561-A81D9E3B1809}"/>
              </a:ext>
            </a:extLst>
          </p:cNvPr>
          <p:cNvSpPr>
            <a:spLocks noGrp="1"/>
          </p:cNvSpPr>
          <p:nvPr>
            <p:ph idx="1"/>
          </p:nvPr>
        </p:nvSpPr>
        <p:spPr>
          <a:xfrm>
            <a:off x="677334" y="1340427"/>
            <a:ext cx="8596668" cy="4700935"/>
          </a:xfrm>
        </p:spPr>
        <p:txBody>
          <a:bodyPr>
            <a:normAutofit fontScale="85000" lnSpcReduction="10000"/>
          </a:bodyPr>
          <a:lstStyle/>
          <a:p>
            <a:pPr algn="l" fontAlgn="base"/>
            <a:r>
              <a:rPr lang="en-US" b="0" i="0" dirty="0">
                <a:solidFill>
                  <a:srgbClr val="333333"/>
                </a:solidFill>
                <a:effectLst/>
                <a:latin typeface="Arial" panose="020B0604020202020204" pitchFamily="34" charset="0"/>
              </a:rPr>
              <a:t>1. 	To protect those areas providing critical recharge to groundwater used for 					potable supply;</a:t>
            </a:r>
          </a:p>
          <a:p>
            <a:pPr algn="l" fontAlgn="base"/>
            <a:r>
              <a:rPr lang="en-US" b="0" i="0" dirty="0">
                <a:solidFill>
                  <a:srgbClr val="333333"/>
                </a:solidFill>
                <a:effectLst/>
                <a:latin typeface="Arial" panose="020B0604020202020204" pitchFamily="34" charset="0"/>
              </a:rPr>
              <a:t>2. 	To minimize road building in all critical areas to the greatest extent possible;</a:t>
            </a:r>
          </a:p>
          <a:p>
            <a:pPr algn="l" fontAlgn="base"/>
            <a:r>
              <a:rPr lang="en-US" b="0" i="0" dirty="0">
                <a:solidFill>
                  <a:srgbClr val="333333"/>
                </a:solidFill>
                <a:effectLst/>
                <a:latin typeface="Arial" panose="020B0604020202020204" pitchFamily="34" charset="0"/>
              </a:rPr>
              <a:t>3.	To promote innovative, efficient design of proposed projects wherever possible;</a:t>
            </a:r>
          </a:p>
          <a:p>
            <a:pPr algn="l" fontAlgn="base"/>
            <a:r>
              <a:rPr lang="en-US" b="0" i="0" dirty="0">
                <a:solidFill>
                  <a:srgbClr val="333333"/>
                </a:solidFill>
                <a:effectLst/>
                <a:latin typeface="Arial" panose="020B0604020202020204" pitchFamily="34" charset="0"/>
              </a:rPr>
              <a:t>4. 	To recognize the economic value of wildlife;</a:t>
            </a:r>
          </a:p>
          <a:p>
            <a:pPr algn="l" fontAlgn="base"/>
            <a:r>
              <a:rPr lang="en-US" b="0" i="0" dirty="0">
                <a:solidFill>
                  <a:srgbClr val="333333"/>
                </a:solidFill>
                <a:effectLst/>
                <a:latin typeface="Arial" panose="020B0604020202020204" pitchFamily="34" charset="0"/>
              </a:rPr>
              <a:t>5. 	To look for realistic opportunities to maintain and improve habitat where feasible;</a:t>
            </a:r>
          </a:p>
          <a:p>
            <a:pPr algn="l" fontAlgn="base"/>
            <a:r>
              <a:rPr lang="en-US" b="0" i="0" dirty="0">
                <a:solidFill>
                  <a:srgbClr val="333333"/>
                </a:solidFill>
                <a:effectLst/>
                <a:latin typeface="Arial" panose="020B0604020202020204" pitchFamily="34" charset="0"/>
              </a:rPr>
              <a:t>6. 	To communicate Okanogan County goals, policies, and strategies for critical areas 			regulation to local, state and federal agencies;</a:t>
            </a:r>
          </a:p>
          <a:p>
            <a:pPr algn="l" fontAlgn="base"/>
            <a:r>
              <a:rPr lang="en-US" b="0" i="0" dirty="0">
                <a:solidFill>
                  <a:srgbClr val="333333"/>
                </a:solidFill>
                <a:effectLst/>
                <a:latin typeface="Arial" panose="020B0604020202020204" pitchFamily="34" charset="0"/>
              </a:rPr>
              <a:t>7. 	To reduce the risk of life and property loss as a result of avoidable flood damage;</a:t>
            </a:r>
          </a:p>
          <a:p>
            <a:pPr algn="l" fontAlgn="base"/>
            <a:r>
              <a:rPr lang="en-US" b="0" i="0" dirty="0">
                <a:solidFill>
                  <a:srgbClr val="333333"/>
                </a:solidFill>
                <a:effectLst/>
                <a:latin typeface="Arial" panose="020B0604020202020204" pitchFamily="34" charset="0"/>
              </a:rPr>
              <a:t>8. 	To reduce the risk of life and property loss as a result of failure to avoid or mitigate 			development in geologically hazardous areas;</a:t>
            </a:r>
          </a:p>
          <a:p>
            <a:pPr algn="l" fontAlgn="base"/>
            <a:r>
              <a:rPr lang="en-US" b="0" i="0" dirty="0">
                <a:solidFill>
                  <a:srgbClr val="333333"/>
                </a:solidFill>
                <a:effectLst/>
                <a:latin typeface="Arial" panose="020B0604020202020204" pitchFamily="34" charset="0"/>
              </a:rPr>
              <a:t>9. 	To avoid or minimize damage to regulated wetlands wherever possible;</a:t>
            </a:r>
          </a:p>
          <a:p>
            <a:pPr algn="l" fontAlgn="base"/>
            <a:r>
              <a:rPr lang="en-US" b="0" i="0" dirty="0">
                <a:solidFill>
                  <a:srgbClr val="333333"/>
                </a:solidFill>
                <a:effectLst/>
                <a:latin typeface="Arial" panose="020B0604020202020204" pitchFamily="34" charset="0"/>
              </a:rPr>
              <a:t>10. 	To require activities not dependent on wetland location to locate at upland sites;</a:t>
            </a:r>
          </a:p>
          <a:p>
            <a:pPr algn="l" fontAlgn="base"/>
            <a:r>
              <a:rPr lang="en-US" b="0" i="0" dirty="0">
                <a:solidFill>
                  <a:srgbClr val="333333"/>
                </a:solidFill>
                <a:effectLst/>
                <a:latin typeface="Arial" panose="020B0604020202020204" pitchFamily="34" charset="0"/>
              </a:rPr>
              <a:t>11. 	To strive for no net loss of the functions and values of regulated wetlands by requiring 			restoration and/or enhancement of degraded wetlands. Recommend the creation of new 		wetlands to offset unavoidable losses due to development.</a:t>
            </a:r>
          </a:p>
          <a:p>
            <a:endParaRPr lang="en-US" dirty="0"/>
          </a:p>
        </p:txBody>
      </p:sp>
    </p:spTree>
    <p:extLst>
      <p:ext uri="{BB962C8B-B14F-4D97-AF65-F5344CB8AC3E}">
        <p14:creationId xmlns:p14="http://schemas.microsoft.com/office/powerpoint/2010/main" val="2406489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12600-1EAF-4CF9-BE80-8254C51B52B9}"/>
              </a:ext>
            </a:extLst>
          </p:cNvPr>
          <p:cNvSpPr>
            <a:spLocks noGrp="1"/>
          </p:cNvSpPr>
          <p:nvPr>
            <p:ph type="title"/>
          </p:nvPr>
        </p:nvSpPr>
        <p:spPr>
          <a:xfrm>
            <a:off x="677334" y="609600"/>
            <a:ext cx="8596668" cy="616527"/>
          </a:xfrm>
        </p:spPr>
        <p:txBody>
          <a:bodyPr>
            <a:normAutofit fontScale="90000"/>
          </a:bodyPr>
          <a:lstStyle/>
          <a:p>
            <a:r>
              <a:rPr lang="en-US" dirty="0"/>
              <a:t>Purpose and Intent of the SMP</a:t>
            </a:r>
          </a:p>
        </p:txBody>
      </p:sp>
      <p:sp>
        <p:nvSpPr>
          <p:cNvPr id="3" name="Content Placeholder 2">
            <a:extLst>
              <a:ext uri="{FF2B5EF4-FFF2-40B4-BE49-F238E27FC236}">
                <a16:creationId xmlns:a16="http://schemas.microsoft.com/office/drawing/2014/main" id="{934F0157-D6E5-4E4B-934F-7B80E38B6BF4}"/>
              </a:ext>
            </a:extLst>
          </p:cNvPr>
          <p:cNvSpPr>
            <a:spLocks noGrp="1"/>
          </p:cNvSpPr>
          <p:nvPr>
            <p:ph idx="1"/>
          </p:nvPr>
        </p:nvSpPr>
        <p:spPr>
          <a:xfrm>
            <a:off x="135083" y="1143000"/>
            <a:ext cx="11379583" cy="4953000"/>
          </a:xfrm>
        </p:spPr>
        <p:txBody>
          <a:bodyPr>
            <a:normAutofit/>
          </a:bodyPr>
          <a:lstStyle/>
          <a:p>
            <a:pPr lvl="1" fontAlgn="base"/>
            <a:r>
              <a:rPr lang="en-US" sz="1800" b="0" i="0" dirty="0">
                <a:solidFill>
                  <a:srgbClr val="333333"/>
                </a:solidFill>
                <a:effectLst/>
                <a:latin typeface="Arial" panose="020B0604020202020204" pitchFamily="34" charset="0"/>
              </a:rPr>
              <a:t>The purposes of this SMP are to</a:t>
            </a:r>
            <a:r>
              <a:rPr lang="en-US" b="0" i="0" dirty="0">
                <a:solidFill>
                  <a:srgbClr val="333333"/>
                </a:solidFill>
                <a:effectLst/>
                <a:latin typeface="Arial" panose="020B0604020202020204" pitchFamily="34" charset="0"/>
              </a:rPr>
              <a:t>:</a:t>
            </a:r>
          </a:p>
          <a:p>
            <a:pPr lvl="2" fontAlgn="base"/>
            <a:r>
              <a:rPr lang="en-US" b="0" i="0" dirty="0">
                <a:solidFill>
                  <a:srgbClr val="333333"/>
                </a:solidFill>
                <a:effectLst/>
                <a:latin typeface="Arial" panose="020B0604020202020204" pitchFamily="34" charset="0"/>
              </a:rPr>
              <a:t>Promote the public health, safety, and general welfare of the community by providing comprehensive policies and effective, reasonable regulations for development and use and protection of Okanogan County shorelines;</a:t>
            </a:r>
          </a:p>
          <a:p>
            <a:pPr lvl="2" fontAlgn="base"/>
            <a:r>
              <a:rPr lang="en-US" b="0" i="0" dirty="0">
                <a:solidFill>
                  <a:srgbClr val="333333"/>
                </a:solidFill>
                <a:effectLst/>
                <a:latin typeface="Arial" panose="020B0604020202020204" pitchFamily="34" charset="0"/>
              </a:rPr>
              <a:t>Recognize and protect private property rights; </a:t>
            </a:r>
          </a:p>
          <a:p>
            <a:pPr lvl="2" fontAlgn="base"/>
            <a:r>
              <a:rPr lang="en-US" b="0" i="0" dirty="0">
                <a:solidFill>
                  <a:srgbClr val="333333"/>
                </a:solidFill>
                <a:effectLst/>
                <a:latin typeface="Arial" panose="020B0604020202020204" pitchFamily="34" charset="0"/>
              </a:rPr>
              <a:t>Nothing in these regulations shall constitute authority of any person to trespass or in any way infringe upon private property or upon the rights of private ownership as guaranteed by the U.S. and state constitutions, land deeds and abstracts.</a:t>
            </a:r>
          </a:p>
          <a:p>
            <a:pPr lvl="2" fontAlgn="base"/>
            <a:r>
              <a:rPr lang="en-US" b="0" i="0" dirty="0">
                <a:solidFill>
                  <a:srgbClr val="333333"/>
                </a:solidFill>
                <a:effectLst/>
                <a:latin typeface="Arial" panose="020B0604020202020204" pitchFamily="34" charset="0"/>
              </a:rPr>
              <a:t>Promote reasonable and appropriate use of the shorelines which will not jeopardize public and private interests; </a:t>
            </a:r>
          </a:p>
          <a:p>
            <a:pPr lvl="2" fontAlgn="base"/>
            <a:r>
              <a:rPr lang="en-US" b="0" i="0" dirty="0">
                <a:solidFill>
                  <a:srgbClr val="333333"/>
                </a:solidFill>
                <a:effectLst/>
                <a:latin typeface="Arial" panose="020B0604020202020204" pitchFamily="34" charset="0"/>
              </a:rPr>
              <a:t>Protect rights of navigation</a:t>
            </a:r>
          </a:p>
          <a:p>
            <a:pPr lvl="2" fontAlgn="base"/>
            <a:r>
              <a:rPr lang="en-US" b="0" i="0" dirty="0">
                <a:solidFill>
                  <a:srgbClr val="333333"/>
                </a:solidFill>
                <a:effectLst/>
                <a:latin typeface="Arial" panose="020B0604020202020204" pitchFamily="34" charset="0"/>
              </a:rPr>
              <a:t>Preserve and protect fragile natural resources and culturally significant features; </a:t>
            </a:r>
          </a:p>
          <a:p>
            <a:pPr lvl="2" fontAlgn="base"/>
            <a:r>
              <a:rPr lang="en-US" b="0" i="0" dirty="0">
                <a:solidFill>
                  <a:srgbClr val="333333"/>
                </a:solidFill>
                <a:effectLst/>
                <a:latin typeface="Arial" panose="020B0604020202020204" pitchFamily="34" charset="0"/>
              </a:rPr>
              <a:t>Increase public access to publicly owned areas of the shorelines where increased use levels are desirable; </a:t>
            </a:r>
          </a:p>
          <a:p>
            <a:pPr lvl="2" fontAlgn="base"/>
            <a:r>
              <a:rPr lang="en-US" b="0" i="0" dirty="0">
                <a:solidFill>
                  <a:srgbClr val="333333"/>
                </a:solidFill>
                <a:effectLst/>
                <a:latin typeface="Arial" panose="020B0604020202020204" pitchFamily="34" charset="0"/>
              </a:rPr>
              <a:t>Manage shorelines in a positive, effective and equitable manner; </a:t>
            </a:r>
          </a:p>
          <a:p>
            <a:pPr lvl="2" fontAlgn="base"/>
            <a:r>
              <a:rPr lang="en-US" b="0" i="0" dirty="0">
                <a:solidFill>
                  <a:srgbClr val="333333"/>
                </a:solidFill>
                <a:effectLst/>
                <a:latin typeface="Arial" panose="020B0604020202020204" pitchFamily="34" charset="0"/>
              </a:rPr>
              <a:t>Further assume and carry out the local government responsibilities established by the Act in RCW </a:t>
            </a:r>
            <a:r>
              <a:rPr lang="en-US" b="0" i="0" dirty="0">
                <a:solidFill>
                  <a:srgbClr val="02397C"/>
                </a:solidFill>
                <a:effectLst/>
                <a:latin typeface="Arial" panose="020B0604020202020204" pitchFamily="34" charset="0"/>
                <a:hlinkClick r:id="rId2"/>
              </a:rPr>
              <a:t>90.58.050</a:t>
            </a:r>
            <a:r>
              <a:rPr lang="en-US" b="0" i="0" dirty="0">
                <a:solidFill>
                  <a:srgbClr val="333333"/>
                </a:solidFill>
                <a:effectLst/>
                <a:latin typeface="Arial" panose="020B0604020202020204" pitchFamily="34" charset="0"/>
              </a:rPr>
              <a:t> including planning and administering the regulatory program consistent with the policy and provisions of the Act in RCW </a:t>
            </a:r>
            <a:r>
              <a:rPr lang="en-US" b="0" i="0" dirty="0">
                <a:solidFill>
                  <a:srgbClr val="02397C"/>
                </a:solidFill>
                <a:effectLst/>
                <a:latin typeface="Arial" panose="020B0604020202020204" pitchFamily="34" charset="0"/>
                <a:hlinkClick r:id="rId3"/>
              </a:rPr>
              <a:t>90.58.020</a:t>
            </a:r>
            <a:r>
              <a:rPr lang="en-US" b="0" i="0" dirty="0">
                <a:solidFill>
                  <a:srgbClr val="333333"/>
                </a:solidFill>
                <a:effectLst/>
                <a:latin typeface="Arial" panose="020B0604020202020204" pitchFamily="34" charset="0"/>
              </a:rPr>
              <a:t>; and</a:t>
            </a:r>
          </a:p>
          <a:p>
            <a:pPr lvl="2" fontAlgn="base"/>
            <a:r>
              <a:rPr lang="en-US" b="0" i="0" dirty="0">
                <a:solidFill>
                  <a:srgbClr val="333333"/>
                </a:solidFill>
                <a:effectLst/>
                <a:latin typeface="Arial" panose="020B0604020202020204" pitchFamily="34" charset="0"/>
              </a:rPr>
              <a:t>To adopt and promote the following policy contained in RCW </a:t>
            </a:r>
            <a:r>
              <a:rPr lang="en-US" b="0" i="0" dirty="0">
                <a:solidFill>
                  <a:srgbClr val="02397C"/>
                </a:solidFill>
                <a:effectLst/>
                <a:latin typeface="Arial" panose="020B0604020202020204" pitchFamily="34" charset="0"/>
                <a:hlinkClick r:id="rId3"/>
              </a:rPr>
              <a:t>90.58.020</a:t>
            </a:r>
            <a:r>
              <a:rPr lang="en-US" b="0" i="0" dirty="0">
                <a:solidFill>
                  <a:srgbClr val="333333"/>
                </a:solidFill>
                <a:effectLst/>
                <a:latin typeface="Arial" panose="020B0604020202020204" pitchFamily="34" charset="0"/>
              </a:rPr>
              <a:t>:</a:t>
            </a:r>
          </a:p>
          <a:p>
            <a:pPr lvl="2" fontAlgn="base"/>
            <a:endParaRPr lang="en-US" sz="1600" b="0" i="0" dirty="0">
              <a:solidFill>
                <a:srgbClr val="333333"/>
              </a:solidFill>
              <a:effectLst/>
              <a:latin typeface="Arial" panose="020B0604020202020204" pitchFamily="34" charset="0"/>
            </a:endParaRPr>
          </a:p>
        </p:txBody>
      </p:sp>
    </p:spTree>
    <p:extLst>
      <p:ext uri="{BB962C8B-B14F-4D97-AF65-F5344CB8AC3E}">
        <p14:creationId xmlns:p14="http://schemas.microsoft.com/office/powerpoint/2010/main" val="2805394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8DFA515A64014D8424AC2E47A8EAD6" ma:contentTypeVersion="18" ma:contentTypeDescription="Create a new document." ma:contentTypeScope="" ma:versionID="b82802ef44e3ef64c33ba07f8b8330b1">
  <xsd:schema xmlns:xsd="http://www.w3.org/2001/XMLSchema" xmlns:xs="http://www.w3.org/2001/XMLSchema" xmlns:p="http://schemas.microsoft.com/office/2006/metadata/properties" xmlns:ns2="90d0076d-6670-422f-b53d-d10e5ad3b8a9" xmlns:ns3="335fbbaf-fb00-4dcf-bfc4-bcedf28b13f3" targetNamespace="http://schemas.microsoft.com/office/2006/metadata/properties" ma:root="true" ma:fieldsID="9d311f312181313652a53847b689a119" ns2:_="" ns3:_="">
    <xsd:import namespace="90d0076d-6670-422f-b53d-d10e5ad3b8a9"/>
    <xsd:import namespace="335fbbaf-fb00-4dcf-bfc4-bcedf28b13f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d0076d-6670-422f-b53d-d10e5ad3b8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e826d49-dd53-44fe-9919-3fd8ef0d908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35fbbaf-fb00-4dcf-bfc4-bcedf28b13f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3930a91-2fd1-480e-8636-6ecdb3d7fd43}" ma:internalName="TaxCatchAll" ma:showField="CatchAllData" ma:web="335fbbaf-fb00-4dcf-bfc4-bcedf28b13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35fbbaf-fb00-4dcf-bfc4-bcedf28b13f3" xsi:nil="true"/>
    <lcf76f155ced4ddcb4097134ff3c332f xmlns="90d0076d-6670-422f-b53d-d10e5ad3b8a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9D41E86-2745-4002-B938-DB24369E1813}"/>
</file>

<file path=customXml/itemProps2.xml><?xml version="1.0" encoding="utf-8"?>
<ds:datastoreItem xmlns:ds="http://schemas.openxmlformats.org/officeDocument/2006/customXml" ds:itemID="{089D2F81-6D6F-4DFC-B7FB-9BAB1833BACA}"/>
</file>

<file path=customXml/itemProps3.xml><?xml version="1.0" encoding="utf-8"?>
<ds:datastoreItem xmlns:ds="http://schemas.openxmlformats.org/officeDocument/2006/customXml" ds:itemID="{B4D6BB2F-82C5-4AA5-B402-D9B4A12908E2}"/>
</file>

<file path=docProps/app.xml><?xml version="1.0" encoding="utf-8"?>
<Properties xmlns="http://schemas.openxmlformats.org/officeDocument/2006/extended-properties" xmlns:vt="http://schemas.openxmlformats.org/officeDocument/2006/docPropsVTypes">
  <Template>Facet</Template>
  <TotalTime>858</TotalTime>
  <Words>1852</Words>
  <Application>Microsoft Office PowerPoint</Application>
  <PresentationFormat>Widescreen</PresentationFormat>
  <Paragraphs>141</Paragraphs>
  <Slides>13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Open Sans</vt:lpstr>
      <vt:lpstr>Trebuchet MS</vt:lpstr>
      <vt:lpstr>Wingdings 3</vt:lpstr>
      <vt:lpstr>Facet</vt:lpstr>
      <vt:lpstr>Okanogan County  Planning &amp; Development</vt:lpstr>
      <vt:lpstr>Okanogan County Code, Chapter 17 Zoning</vt:lpstr>
      <vt:lpstr>Okanogan County Code, Chapter 17 Zoning</vt:lpstr>
      <vt:lpstr>Okanogan County Code, Chapter 17 Zoning</vt:lpstr>
      <vt:lpstr>PowerPoint Presentation</vt:lpstr>
      <vt:lpstr>What are Critical Areas</vt:lpstr>
      <vt:lpstr>What are Critical Areas</vt:lpstr>
      <vt:lpstr>Purpose of Regulating Critical Areas</vt:lpstr>
      <vt:lpstr>Purpose and Intent of the SMP</vt:lpstr>
      <vt:lpstr>Purpose and Intent of the SMP</vt:lpstr>
      <vt:lpstr>Why Does This Matter?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Okanogan County  Planning &amp; Development</dc:title>
  <dc:creator>Pete Palmer</dc:creator>
  <cp:lastModifiedBy>Pete Palmer</cp:lastModifiedBy>
  <cp:revision>30</cp:revision>
  <cp:lastPrinted>2025-05-13T17:14:03Z</cp:lastPrinted>
  <dcterms:created xsi:type="dcterms:W3CDTF">2025-04-11T16:44:31Z</dcterms:created>
  <dcterms:modified xsi:type="dcterms:W3CDTF">2025-05-13T17:31:13Z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0x0101000E8DFA515A64014D8424AC2E47A8EAD6</vt:lpwstr>
  </property>
</Properties>
</file>